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71"/>
  </p:notesMasterIdLst>
  <p:sldIdLst>
    <p:sldId id="260" r:id="rId2"/>
    <p:sldId id="382" r:id="rId3"/>
    <p:sldId id="383" r:id="rId4"/>
    <p:sldId id="261" r:id="rId5"/>
    <p:sldId id="381" r:id="rId6"/>
    <p:sldId id="379" r:id="rId7"/>
    <p:sldId id="384" r:id="rId8"/>
    <p:sldId id="378" r:id="rId9"/>
    <p:sldId id="385" r:id="rId10"/>
    <p:sldId id="391" r:id="rId11"/>
    <p:sldId id="387" r:id="rId12"/>
    <p:sldId id="389" r:id="rId13"/>
    <p:sldId id="390" r:id="rId14"/>
    <p:sldId id="301" r:id="rId15"/>
    <p:sldId id="266" r:id="rId16"/>
    <p:sldId id="376" r:id="rId17"/>
    <p:sldId id="392" r:id="rId18"/>
    <p:sldId id="393" r:id="rId19"/>
    <p:sldId id="394" r:id="rId20"/>
    <p:sldId id="279" r:id="rId21"/>
    <p:sldId id="377" r:id="rId22"/>
    <p:sldId id="400" r:id="rId23"/>
    <p:sldId id="410" r:id="rId24"/>
    <p:sldId id="280" r:id="rId25"/>
    <p:sldId id="399" r:id="rId26"/>
    <p:sldId id="367" r:id="rId27"/>
    <p:sldId id="283" r:id="rId28"/>
    <p:sldId id="284" r:id="rId29"/>
    <p:sldId id="357" r:id="rId30"/>
    <p:sldId id="396" r:id="rId31"/>
    <p:sldId id="397" r:id="rId32"/>
    <p:sldId id="285" r:id="rId33"/>
    <p:sldId id="341" r:id="rId34"/>
    <p:sldId id="332" r:id="rId35"/>
    <p:sldId id="334" r:id="rId36"/>
    <p:sldId id="333" r:id="rId37"/>
    <p:sldId id="330" r:id="rId38"/>
    <p:sldId id="331" r:id="rId39"/>
    <p:sldId id="321" r:id="rId40"/>
    <p:sldId id="324" r:id="rId41"/>
    <p:sldId id="323" r:id="rId42"/>
    <p:sldId id="322" r:id="rId43"/>
    <p:sldId id="325" r:id="rId44"/>
    <p:sldId id="326" r:id="rId45"/>
    <p:sldId id="327" r:id="rId46"/>
    <p:sldId id="328" r:id="rId47"/>
    <p:sldId id="358" r:id="rId48"/>
    <p:sldId id="363" r:id="rId49"/>
    <p:sldId id="336" r:id="rId50"/>
    <p:sldId id="351" r:id="rId51"/>
    <p:sldId id="337" r:id="rId52"/>
    <p:sldId id="412" r:id="rId53"/>
    <p:sldId id="368" r:id="rId54"/>
    <p:sldId id="366" r:id="rId55"/>
    <p:sldId id="401" r:id="rId56"/>
    <p:sldId id="402" r:id="rId57"/>
    <p:sldId id="403" r:id="rId58"/>
    <p:sldId id="404" r:id="rId59"/>
    <p:sldId id="409" r:id="rId60"/>
    <p:sldId id="407" r:id="rId61"/>
    <p:sldId id="405" r:id="rId62"/>
    <p:sldId id="406" r:id="rId63"/>
    <p:sldId id="408" r:id="rId64"/>
    <p:sldId id="411" r:id="rId65"/>
    <p:sldId id="265" r:id="rId66"/>
    <p:sldId id="398" r:id="rId67"/>
    <p:sldId id="372" r:id="rId68"/>
    <p:sldId id="295" r:id="rId69"/>
    <p:sldId id="30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9420" autoAdjust="0"/>
  </p:normalViewPr>
  <p:slideViewPr>
    <p:cSldViewPr>
      <p:cViewPr>
        <p:scale>
          <a:sx n="100" d="100"/>
          <a:sy n="100" d="100"/>
        </p:scale>
        <p:origin x="-78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\Documents\BIOINFORMATICS\DELFT_Research\Thesis\WindowLengthVsPloid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0"/>
  <c:chart>
    <c:plotArea>
      <c:layout>
        <c:manualLayout>
          <c:layoutTarget val="inner"/>
          <c:xMode val="edge"/>
          <c:yMode val="edge"/>
          <c:x val="8.9062955609326366E-2"/>
          <c:y val="5.1455513507793017E-2"/>
          <c:w val="0.8180184134636016"/>
          <c:h val="0.76593291901892879"/>
        </c:manualLayout>
      </c:layout>
      <c:barChart>
        <c:barDir val="col"/>
        <c:grouping val="stacked"/>
        <c:ser>
          <c:idx val="1"/>
          <c:order val="0"/>
          <c:tx>
            <c:v>Breaks 2nd run</c:v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cat>
            <c:numRef>
              <c:f>Hoja1!$A$78:$A$102</c:f>
              <c:numCache>
                <c:formatCode>General</c:formatCode>
                <c:ptCount val="25"/>
                <c:pt idx="0">
                  <c:v>50</c:v>
                </c:pt>
                <c:pt idx="1">
                  <c:v>75</c:v>
                </c:pt>
                <c:pt idx="2">
                  <c:v>100</c:v>
                </c:pt>
                <c:pt idx="3">
                  <c:v>250</c:v>
                </c:pt>
                <c:pt idx="4">
                  <c:v>400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  <c:pt idx="10">
                  <c:v>2500</c:v>
                </c:pt>
                <c:pt idx="11">
                  <c:v>3000</c:v>
                </c:pt>
                <c:pt idx="12">
                  <c:v>3500</c:v>
                </c:pt>
                <c:pt idx="13">
                  <c:v>5000</c:v>
                </c:pt>
                <c:pt idx="14">
                  <c:v>5500</c:v>
                </c:pt>
                <c:pt idx="15">
                  <c:v>6000</c:v>
                </c:pt>
                <c:pt idx="16">
                  <c:v>7500</c:v>
                </c:pt>
                <c:pt idx="17">
                  <c:v>9000</c:v>
                </c:pt>
                <c:pt idx="18">
                  <c:v>10000</c:v>
                </c:pt>
                <c:pt idx="19">
                  <c:v>15000</c:v>
                </c:pt>
                <c:pt idx="20">
                  <c:v>20000</c:v>
                </c:pt>
                <c:pt idx="21">
                  <c:v>30000</c:v>
                </c:pt>
                <c:pt idx="22">
                  <c:v>40000</c:v>
                </c:pt>
                <c:pt idx="23">
                  <c:v>50000</c:v>
                </c:pt>
                <c:pt idx="24">
                  <c:v>75000</c:v>
                </c:pt>
              </c:numCache>
            </c:numRef>
          </c:cat>
          <c:val>
            <c:numRef>
              <c:f>Hoja1!$G$78:$G$102</c:f>
              <c:numCache>
                <c:formatCode>General</c:formatCode>
                <c:ptCount val="25"/>
                <c:pt idx="0">
                  <c:v>85</c:v>
                </c:pt>
                <c:pt idx="1">
                  <c:v>60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14</c:v>
                </c:pt>
                <c:pt idx="7">
                  <c:v>19</c:v>
                </c:pt>
                <c:pt idx="8">
                  <c:v>38</c:v>
                </c:pt>
                <c:pt idx="9">
                  <c:v>54</c:v>
                </c:pt>
                <c:pt idx="10">
                  <c:v>51</c:v>
                </c:pt>
                <c:pt idx="11">
                  <c:v>46</c:v>
                </c:pt>
                <c:pt idx="12">
                  <c:v>54</c:v>
                </c:pt>
                <c:pt idx="13">
                  <c:v>123</c:v>
                </c:pt>
                <c:pt idx="14">
                  <c:v>146</c:v>
                </c:pt>
                <c:pt idx="15">
                  <c:v>0</c:v>
                </c:pt>
                <c:pt idx="16">
                  <c:v>409</c:v>
                </c:pt>
                <c:pt idx="17">
                  <c:v>262</c:v>
                </c:pt>
                <c:pt idx="18">
                  <c:v>285</c:v>
                </c:pt>
                <c:pt idx="19">
                  <c:v>606</c:v>
                </c:pt>
                <c:pt idx="20">
                  <c:v>731</c:v>
                </c:pt>
                <c:pt idx="21">
                  <c:v>1488</c:v>
                </c:pt>
                <c:pt idx="22">
                  <c:v>4064</c:v>
                </c:pt>
                <c:pt idx="23">
                  <c:v>6024</c:v>
                </c:pt>
                <c:pt idx="24">
                  <c:v>6955</c:v>
                </c:pt>
              </c:numCache>
            </c:numRef>
          </c:val>
        </c:ser>
        <c:ser>
          <c:idx val="0"/>
          <c:order val="1"/>
          <c:tx>
            <c:v>Breaks 1st run</c:v>
          </c:tx>
          <c:spPr>
            <a:solidFill>
              <a:srgbClr val="7030A0"/>
            </a:solidFill>
            <a:ln w="3175">
              <a:solidFill>
                <a:schemeClr val="tx1"/>
              </a:solidFill>
            </a:ln>
          </c:spPr>
          <c:cat>
            <c:numRef>
              <c:f>Hoja1!$A$78:$A$102</c:f>
              <c:numCache>
                <c:formatCode>General</c:formatCode>
                <c:ptCount val="25"/>
                <c:pt idx="0">
                  <c:v>50</c:v>
                </c:pt>
                <c:pt idx="1">
                  <c:v>75</c:v>
                </c:pt>
                <c:pt idx="2">
                  <c:v>100</c:v>
                </c:pt>
                <c:pt idx="3">
                  <c:v>250</c:v>
                </c:pt>
                <c:pt idx="4">
                  <c:v>400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  <c:pt idx="8">
                  <c:v>1500</c:v>
                </c:pt>
                <c:pt idx="9">
                  <c:v>2000</c:v>
                </c:pt>
                <c:pt idx="10">
                  <c:v>2500</c:v>
                </c:pt>
                <c:pt idx="11">
                  <c:v>3000</c:v>
                </c:pt>
                <c:pt idx="12">
                  <c:v>3500</c:v>
                </c:pt>
                <c:pt idx="13">
                  <c:v>5000</c:v>
                </c:pt>
                <c:pt idx="14">
                  <c:v>5500</c:v>
                </c:pt>
                <c:pt idx="15">
                  <c:v>6000</c:v>
                </c:pt>
                <c:pt idx="16">
                  <c:v>7500</c:v>
                </c:pt>
                <c:pt idx="17">
                  <c:v>9000</c:v>
                </c:pt>
                <c:pt idx="18">
                  <c:v>10000</c:v>
                </c:pt>
                <c:pt idx="19">
                  <c:v>15000</c:v>
                </c:pt>
                <c:pt idx="20">
                  <c:v>20000</c:v>
                </c:pt>
                <c:pt idx="21">
                  <c:v>30000</c:v>
                </c:pt>
                <c:pt idx="22">
                  <c:v>40000</c:v>
                </c:pt>
                <c:pt idx="23">
                  <c:v>50000</c:v>
                </c:pt>
                <c:pt idx="24">
                  <c:v>75000</c:v>
                </c:pt>
              </c:numCache>
            </c:numRef>
          </c:cat>
          <c:val>
            <c:numRef>
              <c:f>Hoja1!$F$78:$F$102</c:f>
              <c:numCache>
                <c:formatCode>General</c:formatCode>
                <c:ptCount val="25"/>
                <c:pt idx="0">
                  <c:v>1315</c:v>
                </c:pt>
                <c:pt idx="1">
                  <c:v>1002</c:v>
                </c:pt>
                <c:pt idx="2">
                  <c:v>417</c:v>
                </c:pt>
                <c:pt idx="3">
                  <c:v>147</c:v>
                </c:pt>
                <c:pt idx="4">
                  <c:v>69</c:v>
                </c:pt>
                <c:pt idx="5">
                  <c:v>64</c:v>
                </c:pt>
                <c:pt idx="6">
                  <c:v>63</c:v>
                </c:pt>
                <c:pt idx="7">
                  <c:v>54</c:v>
                </c:pt>
                <c:pt idx="8">
                  <c:v>50</c:v>
                </c:pt>
                <c:pt idx="9">
                  <c:v>48</c:v>
                </c:pt>
                <c:pt idx="10">
                  <c:v>46</c:v>
                </c:pt>
                <c:pt idx="11">
                  <c:v>47</c:v>
                </c:pt>
                <c:pt idx="12">
                  <c:v>35</c:v>
                </c:pt>
                <c:pt idx="13">
                  <c:v>44</c:v>
                </c:pt>
                <c:pt idx="14">
                  <c:v>41</c:v>
                </c:pt>
                <c:pt idx="15">
                  <c:v>0</c:v>
                </c:pt>
                <c:pt idx="16">
                  <c:v>39</c:v>
                </c:pt>
                <c:pt idx="17">
                  <c:v>37</c:v>
                </c:pt>
                <c:pt idx="18">
                  <c:v>35</c:v>
                </c:pt>
                <c:pt idx="19">
                  <c:v>30</c:v>
                </c:pt>
                <c:pt idx="20">
                  <c:v>27</c:v>
                </c:pt>
                <c:pt idx="21">
                  <c:v>22</c:v>
                </c:pt>
                <c:pt idx="22">
                  <c:v>15</c:v>
                </c:pt>
                <c:pt idx="23">
                  <c:v>4</c:v>
                </c:pt>
                <c:pt idx="24">
                  <c:v>1</c:v>
                </c:pt>
              </c:numCache>
            </c:numRef>
          </c:val>
        </c:ser>
        <c:overlap val="100"/>
        <c:axId val="118869376"/>
        <c:axId val="133170304"/>
      </c:barChart>
      <c:catAx>
        <c:axId val="118869376"/>
        <c:scaling>
          <c:orientation val="minMax"/>
        </c:scaling>
        <c:axPos val="b"/>
        <c:numFmt formatCode="General" sourceLinked="1"/>
        <c:tickLblPos val="nextTo"/>
        <c:crossAx val="133170304"/>
        <c:crosses val="autoZero"/>
        <c:auto val="1"/>
        <c:lblAlgn val="ctr"/>
        <c:lblOffset val="100"/>
      </c:catAx>
      <c:valAx>
        <c:axId val="133170304"/>
        <c:scaling>
          <c:orientation val="minMax"/>
        </c:scaling>
        <c:axPos val="l"/>
        <c:majorGridlines/>
        <c:numFmt formatCode="General" sourceLinked="1"/>
        <c:tickLblPos val="nextTo"/>
        <c:crossAx val="118869376"/>
        <c:crosses val="autoZero"/>
        <c:crossBetween val="between"/>
      </c:valAx>
    </c:plotArea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0B2DA-DE37-47FC-86C7-2DCAB7C02AE3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3C804-AF2A-4947-961C-2B7D7712F900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1DF932A-E7DB-4888-95BF-3E7F2956098E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47</a:t>
            </a:fld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65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669" y="4343423"/>
            <a:ext cx="5486077" cy="41143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3884730" y="8685189"/>
            <a:ext cx="2971595" cy="45674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9A001F-C912-416B-A80A-8AB6129C2957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BF1BA-442E-404B-9C16-A6F11D7FBE97}" type="datetimeFigureOut">
              <a:rPr lang="en-US" smtClean="0"/>
              <a:pPr/>
              <a:t>4/12/2017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0C62B-E00E-4E2C-AD86-D39EC5D3E44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64.png"/><Relationship Id="rId4" Type="http://schemas.openxmlformats.org/officeDocument/2006/relationships/image" Target="../media/image29.png"/><Relationship Id="rId9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1764000" y="597336"/>
            <a:ext cx="7380000" cy="455400"/>
          </a:xfrm>
          <a:prstGeom prst="rect">
            <a:avLst/>
          </a:prstGeom>
          <a:solidFill>
            <a:srgbClr val="0FA1E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dirty="0">
                <a:solidFill>
                  <a:srgbClr val="FFFFFF"/>
                </a:solidFill>
                <a:latin typeface="Arial"/>
                <a:ea typeface="MS PGothic"/>
              </a:rPr>
              <a:t>The Delft Bioinformatics Lab</a:t>
            </a:r>
            <a:endParaRPr dirty="0"/>
          </a:p>
        </p:txBody>
      </p:sp>
      <p:pic>
        <p:nvPicPr>
          <p:cNvPr id="202" name="Picture 2"/>
          <p:cNvPicPr/>
          <p:nvPr/>
        </p:nvPicPr>
        <p:blipFill>
          <a:blip r:embed="rId3" cstate="print"/>
          <a:stretch/>
        </p:blipFill>
        <p:spPr>
          <a:xfrm>
            <a:off x="1058040" y="0"/>
            <a:ext cx="3009600" cy="15562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1691640" y="1981200"/>
            <a:ext cx="7272360" cy="19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dirty="0" smtClean="0"/>
              <a:t>Aneuploid chromosome copy number estimation by Dynamic Coverage Analysis</a:t>
            </a:r>
          </a:p>
          <a:p>
            <a:r>
              <a:rPr lang="en-US" sz="1600" dirty="0" smtClean="0"/>
              <a:t>Steps towards improved short read aneuploid assembly</a:t>
            </a:r>
          </a:p>
          <a:p>
            <a:r>
              <a:rPr lang="en-US" sz="2400" dirty="0" smtClean="0"/>
              <a:t> </a:t>
            </a:r>
          </a:p>
          <a:p>
            <a:r>
              <a:rPr lang="en-US" sz="1600" dirty="0" smtClean="0"/>
              <a:t>Mel Carbajo Martínez</a:t>
            </a:r>
          </a:p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alibri"/>
              </a:rPr>
              <a:t>April 2017</a:t>
            </a:r>
            <a:endParaRPr sz="1400" dirty="0"/>
          </a:p>
        </p:txBody>
      </p:sp>
      <p:pic>
        <p:nvPicPr>
          <p:cNvPr id="6" name="Picture 4" descr="http://img.tfd.com/hm/JPG/A5dna.jpg"/>
          <p:cNvPicPr>
            <a:picLocks noChangeAspect="1" noChangeArrowheads="1"/>
          </p:cNvPicPr>
          <p:nvPr/>
        </p:nvPicPr>
        <p:blipFill>
          <a:blip r:embed="rId4" cstate="print"/>
          <a:srcRect b="3139"/>
          <a:stretch>
            <a:fillRect/>
          </a:stretch>
        </p:blipFill>
        <p:spPr bwMode="auto">
          <a:xfrm>
            <a:off x="152400" y="1600200"/>
            <a:ext cx="1263517" cy="4114800"/>
          </a:xfrm>
          <a:prstGeom prst="rect">
            <a:avLst/>
          </a:prstGeom>
          <a:noFill/>
        </p:spPr>
      </p:pic>
      <p:sp>
        <p:nvSpPr>
          <p:cNvPr id="8" name="CustomShape 3"/>
          <p:cNvSpPr/>
          <p:nvPr/>
        </p:nvSpPr>
        <p:spPr>
          <a:xfrm>
            <a:off x="5868144" y="5013176"/>
            <a:ext cx="300516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Promoter</a:t>
            </a:r>
            <a:r>
              <a:rPr lang="fr-BE" sz="2000" dirty="0" smtClean="0">
                <a:solidFill>
                  <a:srgbClr val="000000"/>
                </a:solidFill>
                <a:latin typeface="Calibri"/>
              </a:rPr>
              <a:t>: Thomas </a:t>
            </a:r>
            <a:r>
              <a:rPr lang="fr-BE" sz="2000" dirty="0" err="1" smtClean="0">
                <a:solidFill>
                  <a:srgbClr val="000000"/>
                </a:solidFill>
                <a:latin typeface="Calibri"/>
              </a:rPr>
              <a:t>Abeel</a:t>
            </a:r>
            <a:endParaRPr sz="2000" dirty="0"/>
          </a:p>
        </p:txBody>
      </p:sp>
      <p:pic>
        <p:nvPicPr>
          <p:cNvPr id="7" name="6 Imagen" descr="TuDelft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9" name="8 Imagen" descr="liacsLogo.jpg"/>
          <p:cNvPicPr>
            <a:picLocks noChangeAspect="1"/>
          </p:cNvPicPr>
          <p:nvPr/>
        </p:nvPicPr>
        <p:blipFill>
          <a:blip r:embed="rId6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10" name="9 Imagen" descr="universiteit-leiden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341 CuadroTexto"/>
          <p:cNvSpPr txBox="1"/>
          <p:nvPr/>
        </p:nvSpPr>
        <p:spPr>
          <a:xfrm>
            <a:off x="3851920" y="4293096"/>
            <a:ext cx="77480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dirty="0" smtClean="0"/>
              <a:t>ACGTGTAGAAGTAGAGGTAAAAGTGTCGTTCCATGGCTGAGTTGTAGTCATGGCAGTAGTGGCTGTTGTTGGTGTTCTGATGACAATGATGGTCTCATCAGTTGGCAAACCATTGGTACCGGTGACTGTGGTCAATTCGGTAGAAGTAGAGGTAAAAGTGCTGTTCCATGGCTCAGTTGTAGTTATGGCAGTAGTGGCTGTTGTTGGTGTTCTGATTACAATGATG</a:t>
            </a:r>
          </a:p>
          <a:p>
            <a:endParaRPr lang="en-US" sz="2400" dirty="0" smtClean="0"/>
          </a:p>
        </p:txBody>
      </p:sp>
      <p:sp>
        <p:nvSpPr>
          <p:cNvPr id="353" name="352 Rectángulo"/>
          <p:cNvSpPr/>
          <p:nvPr/>
        </p:nvSpPr>
        <p:spPr>
          <a:xfrm>
            <a:off x="385192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54" name="353 Rectángulo"/>
          <p:cNvSpPr/>
          <p:nvPr/>
        </p:nvSpPr>
        <p:spPr>
          <a:xfrm>
            <a:off x="5292080" y="3933056"/>
            <a:ext cx="640871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437112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8094E-6 L 0.16164 2.5809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61111E-6 4.93987E-6 L 0.72848 4.9398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13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2" grpId="1"/>
      <p:bldP spid="353" grpId="0" animBg="1"/>
      <p:bldP spid="353" grpId="1" animBg="1"/>
      <p:bldP spid="3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58" name="357 Imagen" descr="dna-l.jpg"/>
          <p:cNvPicPr>
            <a:picLocks noChangeAspect="1"/>
          </p:cNvPicPr>
          <p:nvPr/>
        </p:nvPicPr>
        <p:blipFill>
          <a:blip r:embed="rId3" cstate="print"/>
          <a:srcRect t="2941" r="2151" b="2941"/>
          <a:stretch>
            <a:fillRect/>
          </a:stretch>
        </p:blipFill>
        <p:spPr>
          <a:xfrm>
            <a:off x="0" y="2708920"/>
            <a:ext cx="3851920" cy="2304256"/>
          </a:xfrm>
          <a:prstGeom prst="rect">
            <a:avLst/>
          </a:prstGeom>
        </p:spPr>
      </p:pic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3851920" y="4725144"/>
            <a:ext cx="5033392" cy="72008"/>
            <a:chOff x="2535" y="15338"/>
            <a:chExt cx="7838" cy="71"/>
          </a:xfrm>
        </p:grpSpPr>
        <p:sp>
          <p:nvSpPr>
            <p:cNvPr id="662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21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24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26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54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47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39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60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6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207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8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20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201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1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2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99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97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95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93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91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3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4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89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87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85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7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81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0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1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79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77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75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73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5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71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69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67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65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63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61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59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57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7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55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53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51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49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47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45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43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41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9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5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0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7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1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5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177"/>
          <p:cNvGrpSpPr>
            <a:grpSpLocks/>
          </p:cNvGrpSpPr>
          <p:nvPr/>
        </p:nvGrpSpPr>
        <p:grpSpPr bwMode="auto">
          <a:xfrm>
            <a:off x="3852000" y="4437112"/>
            <a:ext cx="5033392" cy="72008"/>
            <a:chOff x="2535" y="15338"/>
            <a:chExt cx="7838" cy="71"/>
          </a:xfrm>
        </p:grpSpPr>
        <p:sp>
          <p:nvSpPr>
            <p:cNvPr id="210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177"/>
          <p:cNvGrpSpPr>
            <a:grpSpLocks/>
          </p:cNvGrpSpPr>
          <p:nvPr/>
        </p:nvGrpSpPr>
        <p:grpSpPr bwMode="auto">
          <a:xfrm>
            <a:off x="3851920" y="4581128"/>
            <a:ext cx="5033392" cy="72008"/>
            <a:chOff x="2535" y="15338"/>
            <a:chExt cx="7838" cy="71"/>
          </a:xfrm>
        </p:grpSpPr>
        <p:sp>
          <p:nvSpPr>
            <p:cNvPr id="219" name="Rectangle 178"/>
            <p:cNvSpPr>
              <a:spLocks noChangeArrowheads="1"/>
            </p:cNvSpPr>
            <p:nvPr/>
          </p:nvSpPr>
          <p:spPr bwMode="auto">
            <a:xfrm>
              <a:off x="2535" y="15338"/>
              <a:ext cx="7838" cy="71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79"/>
            <p:cNvSpPr>
              <a:spLocks noChangeArrowheads="1"/>
            </p:cNvSpPr>
            <p:nvPr/>
          </p:nvSpPr>
          <p:spPr bwMode="auto">
            <a:xfrm>
              <a:off x="2745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80"/>
            <p:cNvSpPr>
              <a:spLocks noChangeArrowheads="1"/>
            </p:cNvSpPr>
            <p:nvPr/>
          </p:nvSpPr>
          <p:spPr bwMode="auto">
            <a:xfrm>
              <a:off x="4378" y="15338"/>
              <a:ext cx="64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81"/>
            <p:cNvSpPr>
              <a:spLocks noChangeArrowheads="1"/>
            </p:cNvSpPr>
            <p:nvPr/>
          </p:nvSpPr>
          <p:spPr bwMode="auto">
            <a:xfrm>
              <a:off x="5984" y="15338"/>
              <a:ext cx="201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82"/>
            <p:cNvSpPr>
              <a:spLocks noChangeArrowheads="1"/>
            </p:cNvSpPr>
            <p:nvPr/>
          </p:nvSpPr>
          <p:spPr bwMode="auto">
            <a:xfrm>
              <a:off x="7146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83"/>
            <p:cNvSpPr>
              <a:spLocks noChangeArrowheads="1"/>
            </p:cNvSpPr>
            <p:nvPr/>
          </p:nvSpPr>
          <p:spPr bwMode="auto">
            <a:xfrm>
              <a:off x="8420" y="15338"/>
              <a:ext cx="65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84"/>
            <p:cNvSpPr>
              <a:spLocks noChangeArrowheads="1"/>
            </p:cNvSpPr>
            <p:nvPr/>
          </p:nvSpPr>
          <p:spPr bwMode="auto">
            <a:xfrm>
              <a:off x="9391" y="15338"/>
              <a:ext cx="202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85"/>
            <p:cNvSpPr>
              <a:spLocks noChangeArrowheads="1"/>
            </p:cNvSpPr>
            <p:nvPr/>
          </p:nvSpPr>
          <p:spPr bwMode="auto">
            <a:xfrm>
              <a:off x="9834" y="15338"/>
              <a:ext cx="436" cy="71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7" name="226 Rectángulo"/>
          <p:cNvSpPr/>
          <p:nvPr/>
        </p:nvSpPr>
        <p:spPr>
          <a:xfrm>
            <a:off x="3851920" y="5085184"/>
            <a:ext cx="529208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0191 -0.4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2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324 Grupo"/>
          <p:cNvGrpSpPr/>
          <p:nvPr/>
        </p:nvGrpSpPr>
        <p:grpSpPr>
          <a:xfrm>
            <a:off x="2797187" y="4011667"/>
            <a:ext cx="5010638" cy="929501"/>
            <a:chOff x="2797187" y="3646054"/>
            <a:chExt cx="5010638" cy="929501"/>
          </a:xfrm>
        </p:grpSpPr>
        <p:sp>
          <p:nvSpPr>
            <p:cNvPr id="12" name="11 Rectángulo"/>
            <p:cNvSpPr/>
            <p:nvPr/>
          </p:nvSpPr>
          <p:spPr>
            <a:xfrm>
              <a:off x="2971800" y="37338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5984563" y="3646727"/>
              <a:ext cx="25259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5678667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/>
          </p:nvSpPr>
          <p:spPr bwMode="auto">
            <a:xfrm>
              <a:off x="3985638" y="364672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5009330" y="364672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Rectangle 90"/>
            <p:cNvSpPr>
              <a:spLocks noChangeArrowheads="1"/>
            </p:cNvSpPr>
            <p:nvPr/>
          </p:nvSpPr>
          <p:spPr bwMode="auto">
            <a:xfrm>
              <a:off x="5750144" y="364672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91"/>
            <p:cNvGrpSpPr>
              <a:grpSpLocks/>
            </p:cNvGrpSpPr>
            <p:nvPr/>
          </p:nvGrpSpPr>
          <p:grpSpPr bwMode="auto">
            <a:xfrm>
              <a:off x="6295305" y="3646727"/>
              <a:ext cx="371315" cy="47788"/>
              <a:chOff x="7359" y="10643"/>
              <a:chExt cx="613" cy="71"/>
            </a:xfrm>
          </p:grpSpPr>
          <p:sp>
            <p:nvSpPr>
              <p:cNvPr id="1116" name="Rectangle 92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93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7268721" y="3646727"/>
              <a:ext cx="539104" cy="47788"/>
              <a:chOff x="8966" y="10643"/>
              <a:chExt cx="890" cy="71"/>
            </a:xfrm>
          </p:grpSpPr>
          <p:sp>
            <p:nvSpPr>
              <p:cNvPr id="1119" name="Rectangle 95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96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2944380" y="37140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98"/>
            <p:cNvGrpSpPr>
              <a:grpSpLocks/>
            </p:cNvGrpSpPr>
            <p:nvPr/>
          </p:nvGrpSpPr>
          <p:grpSpPr bwMode="auto">
            <a:xfrm>
              <a:off x="3809975" y="3714033"/>
              <a:ext cx="371315" cy="47788"/>
              <a:chOff x="3256" y="10743"/>
              <a:chExt cx="613" cy="71"/>
            </a:xfrm>
          </p:grpSpPr>
          <p:sp>
            <p:nvSpPr>
              <p:cNvPr id="1123" name="Rectangle 99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00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101"/>
            <p:cNvGrpSpPr>
              <a:grpSpLocks/>
            </p:cNvGrpSpPr>
            <p:nvPr/>
          </p:nvGrpSpPr>
          <p:grpSpPr bwMode="auto">
            <a:xfrm>
              <a:off x="4885154" y="3714033"/>
              <a:ext cx="371315" cy="47788"/>
              <a:chOff x="5031" y="10743"/>
              <a:chExt cx="613" cy="71"/>
            </a:xfrm>
          </p:grpSpPr>
          <p:sp>
            <p:nvSpPr>
              <p:cNvPr id="1126" name="Rectangle 102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03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5750144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6381925" y="3714033"/>
              <a:ext cx="371315" cy="49134"/>
              <a:chOff x="7502" y="10743"/>
              <a:chExt cx="613" cy="73"/>
            </a:xfrm>
          </p:grpSpPr>
          <p:sp>
            <p:nvSpPr>
              <p:cNvPr id="1130" name="Rectangle 106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07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8"/>
            <p:cNvGrpSpPr>
              <a:grpSpLocks/>
            </p:cNvGrpSpPr>
            <p:nvPr/>
          </p:nvGrpSpPr>
          <p:grpSpPr bwMode="auto">
            <a:xfrm>
              <a:off x="6979179" y="3860761"/>
              <a:ext cx="371315" cy="49134"/>
              <a:chOff x="8491" y="10743"/>
              <a:chExt cx="613" cy="73"/>
            </a:xfrm>
          </p:grpSpPr>
          <p:sp>
            <p:nvSpPr>
              <p:cNvPr id="1133" name="Rectangle 109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10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35" name="Rectangle 111"/>
            <p:cNvSpPr>
              <a:spLocks noChangeArrowheads="1"/>
            </p:cNvSpPr>
            <p:nvPr/>
          </p:nvSpPr>
          <p:spPr bwMode="auto">
            <a:xfrm>
              <a:off x="7464373" y="371403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Rectangle 112"/>
            <p:cNvSpPr>
              <a:spLocks noChangeArrowheads="1"/>
            </p:cNvSpPr>
            <p:nvPr/>
          </p:nvSpPr>
          <p:spPr bwMode="auto">
            <a:xfrm>
              <a:off x="2810513" y="3782013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13"/>
            <p:cNvSpPr>
              <a:spLocks noChangeArrowheads="1"/>
            </p:cNvSpPr>
            <p:nvPr/>
          </p:nvSpPr>
          <p:spPr bwMode="auto">
            <a:xfrm>
              <a:off x="2944380" y="378201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114"/>
            <p:cNvGrpSpPr>
              <a:grpSpLocks/>
            </p:cNvGrpSpPr>
            <p:nvPr/>
          </p:nvGrpSpPr>
          <p:grpSpPr bwMode="auto">
            <a:xfrm>
              <a:off x="3759094" y="3782013"/>
              <a:ext cx="311953" cy="47788"/>
              <a:chOff x="3172" y="10844"/>
              <a:chExt cx="515" cy="71"/>
            </a:xfrm>
          </p:grpSpPr>
          <p:sp>
            <p:nvSpPr>
              <p:cNvPr id="1139" name="Rectangle 115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17"/>
            <p:cNvGrpSpPr>
              <a:grpSpLocks/>
            </p:cNvGrpSpPr>
            <p:nvPr/>
          </p:nvGrpSpPr>
          <p:grpSpPr bwMode="auto">
            <a:xfrm>
              <a:off x="4951180" y="3782013"/>
              <a:ext cx="371315" cy="47788"/>
              <a:chOff x="5140" y="10844"/>
              <a:chExt cx="613" cy="71"/>
            </a:xfrm>
          </p:grpSpPr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20"/>
            <p:cNvGrpSpPr>
              <a:grpSpLocks/>
            </p:cNvGrpSpPr>
            <p:nvPr/>
          </p:nvGrpSpPr>
          <p:grpSpPr bwMode="auto">
            <a:xfrm>
              <a:off x="5587807" y="3782013"/>
              <a:ext cx="440369" cy="47788"/>
              <a:chOff x="6191" y="10844"/>
              <a:chExt cx="727" cy="71"/>
            </a:xfrm>
          </p:grpSpPr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3"/>
            <p:cNvGrpSpPr>
              <a:grpSpLocks/>
            </p:cNvGrpSpPr>
            <p:nvPr/>
          </p:nvGrpSpPr>
          <p:grpSpPr bwMode="auto">
            <a:xfrm>
              <a:off x="6338312" y="3782013"/>
              <a:ext cx="371315" cy="47788"/>
              <a:chOff x="7430" y="10844"/>
              <a:chExt cx="613" cy="71"/>
            </a:xfrm>
          </p:grpSpPr>
          <p:sp>
            <p:nvSpPr>
              <p:cNvPr id="1148" name="Rectangle 124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5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0" name="Rectangle 126"/>
            <p:cNvSpPr>
              <a:spLocks noChangeArrowheads="1"/>
            </p:cNvSpPr>
            <p:nvPr/>
          </p:nvSpPr>
          <p:spPr bwMode="auto">
            <a:xfrm>
              <a:off x="7464373" y="3782013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Rectangle 127"/>
            <p:cNvSpPr>
              <a:spLocks noChangeArrowheads="1"/>
            </p:cNvSpPr>
            <p:nvPr/>
          </p:nvSpPr>
          <p:spPr bwMode="auto">
            <a:xfrm>
              <a:off x="2893499" y="386076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Rectangle 128"/>
            <p:cNvSpPr>
              <a:spLocks noChangeArrowheads="1"/>
            </p:cNvSpPr>
            <p:nvPr/>
          </p:nvSpPr>
          <p:spPr bwMode="auto">
            <a:xfrm>
              <a:off x="2939535" y="386076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29"/>
            <p:cNvSpPr>
              <a:spLocks noChangeArrowheads="1"/>
            </p:cNvSpPr>
            <p:nvPr/>
          </p:nvSpPr>
          <p:spPr bwMode="auto">
            <a:xfrm>
              <a:off x="2914094" y="394354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30"/>
            <p:cNvSpPr>
              <a:spLocks noChangeArrowheads="1"/>
            </p:cNvSpPr>
            <p:nvPr/>
          </p:nvSpPr>
          <p:spPr bwMode="auto">
            <a:xfrm>
              <a:off x="2939535" y="394354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Rectangle 131"/>
            <p:cNvSpPr>
              <a:spLocks noChangeArrowheads="1"/>
            </p:cNvSpPr>
            <p:nvPr/>
          </p:nvSpPr>
          <p:spPr bwMode="auto">
            <a:xfrm>
              <a:off x="3133370" y="3781340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32"/>
            <p:cNvSpPr>
              <a:spLocks noChangeArrowheads="1"/>
            </p:cNvSpPr>
            <p:nvPr/>
          </p:nvSpPr>
          <p:spPr bwMode="auto">
            <a:xfrm>
              <a:off x="4131621" y="3784032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Rectangle 133"/>
            <p:cNvSpPr>
              <a:spLocks noChangeArrowheads="1"/>
            </p:cNvSpPr>
            <p:nvPr/>
          </p:nvSpPr>
          <p:spPr bwMode="auto">
            <a:xfrm>
              <a:off x="3195760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Rectangle 134"/>
            <p:cNvSpPr>
              <a:spLocks noChangeArrowheads="1"/>
            </p:cNvSpPr>
            <p:nvPr/>
          </p:nvSpPr>
          <p:spPr bwMode="auto">
            <a:xfrm>
              <a:off x="4513839" y="378201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Rectangle 135"/>
            <p:cNvSpPr>
              <a:spLocks noChangeArrowheads="1"/>
            </p:cNvSpPr>
            <p:nvPr/>
          </p:nvSpPr>
          <p:spPr bwMode="auto">
            <a:xfrm>
              <a:off x="4393298" y="371403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136"/>
            <p:cNvGrpSpPr>
              <a:grpSpLocks/>
            </p:cNvGrpSpPr>
            <p:nvPr/>
          </p:nvGrpSpPr>
          <p:grpSpPr bwMode="auto">
            <a:xfrm>
              <a:off x="6808362" y="3781340"/>
              <a:ext cx="459753" cy="47788"/>
              <a:chOff x="8276" y="10844"/>
              <a:chExt cx="759" cy="71"/>
            </a:xfrm>
          </p:grpSpPr>
          <p:sp>
            <p:nvSpPr>
              <p:cNvPr id="1161" name="Rectangle 137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2" name="Rectangle 148"/>
            <p:cNvSpPr>
              <a:spLocks noChangeArrowheads="1"/>
            </p:cNvSpPr>
            <p:nvPr/>
          </p:nvSpPr>
          <p:spPr bwMode="auto">
            <a:xfrm>
              <a:off x="3278746" y="39435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Rectangle 149"/>
            <p:cNvSpPr>
              <a:spLocks noChangeArrowheads="1"/>
            </p:cNvSpPr>
            <p:nvPr/>
          </p:nvSpPr>
          <p:spPr bwMode="auto">
            <a:xfrm>
              <a:off x="3558595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Rectangle 150"/>
            <p:cNvSpPr>
              <a:spLocks noChangeArrowheads="1"/>
            </p:cNvSpPr>
            <p:nvPr/>
          </p:nvSpPr>
          <p:spPr bwMode="auto">
            <a:xfrm>
              <a:off x="3112169" y="371336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51"/>
            <p:cNvGrpSpPr>
              <a:grpSpLocks/>
            </p:cNvGrpSpPr>
            <p:nvPr/>
          </p:nvGrpSpPr>
          <p:grpSpPr bwMode="auto">
            <a:xfrm>
              <a:off x="3815427" y="3943548"/>
              <a:ext cx="371315" cy="47788"/>
              <a:chOff x="3256" y="10743"/>
              <a:chExt cx="613" cy="71"/>
            </a:xfrm>
          </p:grpSpPr>
          <p:sp>
            <p:nvSpPr>
              <p:cNvPr id="1176" name="Rectangle 1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Rectangle 1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8" name="Rectangle 154"/>
            <p:cNvSpPr>
              <a:spLocks noChangeArrowheads="1"/>
            </p:cNvSpPr>
            <p:nvPr/>
          </p:nvSpPr>
          <p:spPr bwMode="auto">
            <a:xfrm>
              <a:off x="4046212" y="38607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Rectangle 155"/>
            <p:cNvSpPr>
              <a:spLocks noChangeArrowheads="1"/>
            </p:cNvSpPr>
            <p:nvPr/>
          </p:nvSpPr>
          <p:spPr bwMode="auto">
            <a:xfrm>
              <a:off x="3462889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Rectangle 156"/>
            <p:cNvSpPr>
              <a:spLocks noChangeArrowheads="1"/>
            </p:cNvSpPr>
            <p:nvPr/>
          </p:nvSpPr>
          <p:spPr bwMode="auto">
            <a:xfrm>
              <a:off x="3738499" y="411921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Rectangle 157"/>
            <p:cNvSpPr>
              <a:spLocks noChangeArrowheads="1"/>
            </p:cNvSpPr>
            <p:nvPr/>
          </p:nvSpPr>
          <p:spPr bwMode="auto">
            <a:xfrm>
              <a:off x="3862674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Rectangle 158"/>
            <p:cNvSpPr>
              <a:spLocks noChangeArrowheads="1"/>
            </p:cNvSpPr>
            <p:nvPr/>
          </p:nvSpPr>
          <p:spPr bwMode="auto">
            <a:xfrm>
              <a:off x="2800216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Rectangle 159"/>
            <p:cNvSpPr>
              <a:spLocks noChangeArrowheads="1"/>
            </p:cNvSpPr>
            <p:nvPr/>
          </p:nvSpPr>
          <p:spPr bwMode="auto">
            <a:xfrm>
              <a:off x="3133370" y="40270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Rectangle 160"/>
            <p:cNvSpPr>
              <a:spLocks noChangeArrowheads="1"/>
            </p:cNvSpPr>
            <p:nvPr/>
          </p:nvSpPr>
          <p:spPr bwMode="auto">
            <a:xfrm>
              <a:off x="2939535" y="402700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Rectangle 161"/>
            <p:cNvSpPr>
              <a:spLocks noChangeArrowheads="1"/>
            </p:cNvSpPr>
            <p:nvPr/>
          </p:nvSpPr>
          <p:spPr bwMode="auto">
            <a:xfrm>
              <a:off x="3980793" y="41192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Rectangle 162"/>
            <p:cNvSpPr>
              <a:spLocks noChangeArrowheads="1"/>
            </p:cNvSpPr>
            <p:nvPr/>
          </p:nvSpPr>
          <p:spPr bwMode="auto">
            <a:xfrm>
              <a:off x="3991090" y="4024989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Rectangle 163"/>
            <p:cNvSpPr>
              <a:spLocks noChangeArrowheads="1"/>
            </p:cNvSpPr>
            <p:nvPr/>
          </p:nvSpPr>
          <p:spPr bwMode="auto">
            <a:xfrm>
              <a:off x="2941352" y="421479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64"/>
            <p:cNvGrpSpPr>
              <a:grpSpLocks/>
            </p:cNvGrpSpPr>
            <p:nvPr/>
          </p:nvGrpSpPr>
          <p:grpSpPr bwMode="auto">
            <a:xfrm>
              <a:off x="3806947" y="4214793"/>
              <a:ext cx="371315" cy="47788"/>
              <a:chOff x="3256" y="10743"/>
              <a:chExt cx="613" cy="71"/>
            </a:xfrm>
          </p:grpSpPr>
          <p:sp>
            <p:nvSpPr>
              <p:cNvPr id="1189" name="Rectangle 165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6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1" name="Rectangle 167"/>
            <p:cNvSpPr>
              <a:spLocks noChangeArrowheads="1"/>
            </p:cNvSpPr>
            <p:nvPr/>
          </p:nvSpPr>
          <p:spPr bwMode="auto">
            <a:xfrm>
              <a:off x="2807484" y="4282772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Rectangle 168"/>
            <p:cNvSpPr>
              <a:spLocks noChangeArrowheads="1"/>
            </p:cNvSpPr>
            <p:nvPr/>
          </p:nvSpPr>
          <p:spPr bwMode="auto">
            <a:xfrm>
              <a:off x="2941352" y="428277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9"/>
            <p:cNvGrpSpPr>
              <a:grpSpLocks/>
            </p:cNvGrpSpPr>
            <p:nvPr/>
          </p:nvGrpSpPr>
          <p:grpSpPr bwMode="auto">
            <a:xfrm>
              <a:off x="3756065" y="4282772"/>
              <a:ext cx="311953" cy="47788"/>
              <a:chOff x="3172" y="10844"/>
              <a:chExt cx="515" cy="71"/>
            </a:xfrm>
          </p:grpSpPr>
          <p:sp>
            <p:nvSpPr>
              <p:cNvPr id="1194" name="Rectangle 170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71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6" name="Rectangle 172"/>
            <p:cNvSpPr>
              <a:spLocks noChangeArrowheads="1"/>
            </p:cNvSpPr>
            <p:nvPr/>
          </p:nvSpPr>
          <p:spPr bwMode="auto">
            <a:xfrm>
              <a:off x="2890470" y="4361521"/>
              <a:ext cx="25683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Rectangle 173"/>
            <p:cNvSpPr>
              <a:spLocks noChangeArrowheads="1"/>
            </p:cNvSpPr>
            <p:nvPr/>
          </p:nvSpPr>
          <p:spPr bwMode="auto">
            <a:xfrm>
              <a:off x="2936506" y="43615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Rectangle 174"/>
            <p:cNvSpPr>
              <a:spLocks noChangeArrowheads="1"/>
            </p:cNvSpPr>
            <p:nvPr/>
          </p:nvSpPr>
          <p:spPr bwMode="auto">
            <a:xfrm>
              <a:off x="2893499" y="4119218"/>
              <a:ext cx="3174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Rectangle 175"/>
            <p:cNvSpPr>
              <a:spLocks noChangeArrowheads="1"/>
            </p:cNvSpPr>
            <p:nvPr/>
          </p:nvSpPr>
          <p:spPr bwMode="auto">
            <a:xfrm>
              <a:off x="2918940" y="4119218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Rectangle 176"/>
            <p:cNvSpPr>
              <a:spLocks noChangeArrowheads="1"/>
            </p:cNvSpPr>
            <p:nvPr/>
          </p:nvSpPr>
          <p:spPr bwMode="auto">
            <a:xfrm>
              <a:off x="3130341" y="4282099"/>
              <a:ext cx="451272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Rectangle 177"/>
            <p:cNvSpPr>
              <a:spLocks noChangeArrowheads="1"/>
            </p:cNvSpPr>
            <p:nvPr/>
          </p:nvSpPr>
          <p:spPr bwMode="auto">
            <a:xfrm>
              <a:off x="3192732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Rectangle 178"/>
            <p:cNvSpPr>
              <a:spLocks noChangeArrowheads="1"/>
            </p:cNvSpPr>
            <p:nvPr/>
          </p:nvSpPr>
          <p:spPr bwMode="auto">
            <a:xfrm>
              <a:off x="3275717" y="444430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Rectangle 179"/>
            <p:cNvSpPr>
              <a:spLocks noChangeArrowheads="1"/>
            </p:cNvSpPr>
            <p:nvPr/>
          </p:nvSpPr>
          <p:spPr bwMode="auto">
            <a:xfrm>
              <a:off x="3133370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Rectangle 180"/>
            <p:cNvSpPr>
              <a:spLocks noChangeArrowheads="1"/>
            </p:cNvSpPr>
            <p:nvPr/>
          </p:nvSpPr>
          <p:spPr bwMode="auto">
            <a:xfrm>
              <a:off x="3109140" y="4214120"/>
              <a:ext cx="64692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81"/>
            <p:cNvGrpSpPr>
              <a:grpSpLocks/>
            </p:cNvGrpSpPr>
            <p:nvPr/>
          </p:nvGrpSpPr>
          <p:grpSpPr bwMode="auto">
            <a:xfrm>
              <a:off x="3812398" y="4444308"/>
              <a:ext cx="371315" cy="47788"/>
              <a:chOff x="3256" y="10743"/>
              <a:chExt cx="613" cy="71"/>
            </a:xfrm>
          </p:grpSpPr>
          <p:sp>
            <p:nvSpPr>
              <p:cNvPr id="1206" name="Rectangle 18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8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08" name="Rectangle 184"/>
            <p:cNvSpPr>
              <a:spLocks noChangeArrowheads="1"/>
            </p:cNvSpPr>
            <p:nvPr/>
          </p:nvSpPr>
          <p:spPr bwMode="auto">
            <a:xfrm>
              <a:off x="3459861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Rectangle 185"/>
            <p:cNvSpPr>
              <a:spLocks noChangeArrowheads="1"/>
            </p:cNvSpPr>
            <p:nvPr/>
          </p:nvSpPr>
          <p:spPr bwMode="auto">
            <a:xfrm>
              <a:off x="3734259" y="43615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Rectangle 186"/>
            <p:cNvSpPr>
              <a:spLocks noChangeArrowheads="1"/>
            </p:cNvSpPr>
            <p:nvPr/>
          </p:nvSpPr>
          <p:spPr bwMode="auto">
            <a:xfrm>
              <a:off x="3859646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Rectangle 187"/>
            <p:cNvSpPr>
              <a:spLocks noChangeArrowheads="1"/>
            </p:cNvSpPr>
            <p:nvPr/>
          </p:nvSpPr>
          <p:spPr bwMode="auto">
            <a:xfrm>
              <a:off x="2797187" y="452776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Rectangle 188"/>
            <p:cNvSpPr>
              <a:spLocks noChangeArrowheads="1"/>
            </p:cNvSpPr>
            <p:nvPr/>
          </p:nvSpPr>
          <p:spPr bwMode="auto">
            <a:xfrm>
              <a:off x="3243613" y="4119218"/>
              <a:ext cx="41250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Rectangle 189"/>
            <p:cNvSpPr>
              <a:spLocks noChangeArrowheads="1"/>
            </p:cNvSpPr>
            <p:nvPr/>
          </p:nvSpPr>
          <p:spPr bwMode="auto">
            <a:xfrm>
              <a:off x="2936506" y="4527767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Rectangle 190"/>
            <p:cNvSpPr>
              <a:spLocks noChangeArrowheads="1"/>
            </p:cNvSpPr>
            <p:nvPr/>
          </p:nvSpPr>
          <p:spPr bwMode="auto">
            <a:xfrm>
              <a:off x="3976552" y="4361521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Rectangle 191"/>
            <p:cNvSpPr>
              <a:spLocks noChangeArrowheads="1"/>
            </p:cNvSpPr>
            <p:nvPr/>
          </p:nvSpPr>
          <p:spPr bwMode="auto">
            <a:xfrm>
              <a:off x="3988061" y="452574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Rectangle 192"/>
            <p:cNvSpPr>
              <a:spLocks noChangeArrowheads="1"/>
            </p:cNvSpPr>
            <p:nvPr/>
          </p:nvSpPr>
          <p:spPr bwMode="auto">
            <a:xfrm>
              <a:off x="5275853" y="3715379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Rectangle 193"/>
            <p:cNvSpPr>
              <a:spLocks noChangeArrowheads="1"/>
            </p:cNvSpPr>
            <p:nvPr/>
          </p:nvSpPr>
          <p:spPr bwMode="auto">
            <a:xfrm>
              <a:off x="5340061" y="37820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Rectangle 194"/>
            <p:cNvSpPr>
              <a:spLocks noChangeArrowheads="1"/>
            </p:cNvSpPr>
            <p:nvPr/>
          </p:nvSpPr>
          <p:spPr bwMode="auto">
            <a:xfrm>
              <a:off x="5176513" y="3646727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Rectangle 195"/>
            <p:cNvSpPr>
              <a:spLocks noChangeArrowheads="1"/>
            </p:cNvSpPr>
            <p:nvPr/>
          </p:nvSpPr>
          <p:spPr bwMode="auto">
            <a:xfrm>
              <a:off x="4639226" y="364605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Rectangle 196"/>
            <p:cNvSpPr>
              <a:spLocks noChangeArrowheads="1"/>
            </p:cNvSpPr>
            <p:nvPr/>
          </p:nvSpPr>
          <p:spPr bwMode="auto">
            <a:xfrm>
              <a:off x="4086796" y="3646054"/>
              <a:ext cx="499731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Rectangle 197"/>
            <p:cNvSpPr>
              <a:spLocks noChangeArrowheads="1"/>
            </p:cNvSpPr>
            <p:nvPr/>
          </p:nvSpPr>
          <p:spPr bwMode="auto">
            <a:xfrm>
              <a:off x="6069972" y="3713360"/>
              <a:ext cx="25622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Rectangle 198"/>
            <p:cNvSpPr>
              <a:spLocks noChangeArrowheads="1"/>
            </p:cNvSpPr>
            <p:nvPr/>
          </p:nvSpPr>
          <p:spPr bwMode="auto">
            <a:xfrm>
              <a:off x="6028176" y="3784032"/>
              <a:ext cx="267129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Rectangle 199"/>
            <p:cNvSpPr>
              <a:spLocks noChangeArrowheads="1"/>
            </p:cNvSpPr>
            <p:nvPr/>
          </p:nvSpPr>
          <p:spPr bwMode="auto">
            <a:xfrm>
              <a:off x="7179678" y="3646054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Rectangle 200"/>
            <p:cNvSpPr>
              <a:spLocks noChangeArrowheads="1"/>
            </p:cNvSpPr>
            <p:nvPr/>
          </p:nvSpPr>
          <p:spPr bwMode="auto">
            <a:xfrm>
              <a:off x="6709627" y="3646054"/>
              <a:ext cx="429466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Rectangle 201"/>
            <p:cNvSpPr>
              <a:spLocks noChangeArrowheads="1"/>
            </p:cNvSpPr>
            <p:nvPr/>
          </p:nvSpPr>
          <p:spPr bwMode="auto">
            <a:xfrm>
              <a:off x="6867724" y="371336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4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5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6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7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9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8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42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5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9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2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5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7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8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9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0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1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2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3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4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5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6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37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38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39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40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1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3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16" name="Text Box 4"/>
          <p:cNvSpPr txBox="1">
            <a:spLocks noChangeArrowheads="1"/>
          </p:cNvSpPr>
          <p:nvPr/>
        </p:nvSpPr>
        <p:spPr bwMode="auto">
          <a:xfrm>
            <a:off x="2339752" y="3669835"/>
            <a:ext cx="6577628" cy="220743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effectLst/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     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GACAGAT TC     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ACGTAACAAGA         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GGGCT 		 </a:t>
            </a:r>
            <a:r>
              <a:rPr lang="fr-FR" sz="11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TAT 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AGG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	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TCACCAGT TAC           </a:t>
            </a:r>
            <a:r>
              <a:rPr kumimoji="0" lang="fr-FR" sz="105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5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0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AAGA TCGTAT 	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      GGCT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TGACAG</a:t>
            </a:r>
            <a:r>
              <a:rPr kumimoji="0" lang="fr-FR" sz="6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AT T          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AGT TACGTA                         </a:t>
            </a:r>
            <a:r>
              <a:rPr kumimoji="0" lang="fr-FR" sz="9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GT C </a:t>
            </a:r>
            <a:endParaRPr lang="fr-FR" sz="1100" dirty="0" smtClean="0">
              <a:latin typeface="Century Gothic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 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A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                 ACCAGT TACG              AGATCGT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T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ACGGG                 AGAT TCAC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TACGTAACAAG                  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GT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 ACGG</a:t>
            </a: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entury Gothic" pitchFamily="34" charset="0"/>
                <a:cs typeface="Arial" pitchFamily="34" charset="0"/>
              </a:rPr>
              <a:t>G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CT TGAC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AGAT TCACCAG</a:t>
            </a:r>
            <a:r>
              <a:rPr kumimoji="0" lang="fr-FR" sz="8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TACGTAACAAGA  TCGT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8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effectLst/>
                <a:latin typeface="Century Gothic" pitchFamily="34" charset="0"/>
                <a:cs typeface="Arial" pitchFamily="34" charset="0"/>
              </a:rPr>
              <a:t>T T G T CCC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grpSp>
        <p:nvGrpSpPr>
          <p:cNvPr id="373" name="372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71" name="370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371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343 Grupo"/>
          <p:cNvGrpSpPr/>
          <p:nvPr/>
        </p:nvGrpSpPr>
        <p:grpSpPr>
          <a:xfrm>
            <a:off x="2411760" y="5112000"/>
            <a:ext cx="5410200" cy="504056"/>
            <a:chOff x="2895600" y="2132856"/>
            <a:chExt cx="5410200" cy="504056"/>
          </a:xfrm>
        </p:grpSpPr>
        <p:grpSp>
          <p:nvGrpSpPr>
            <p:cNvPr id="345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349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6" name="345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346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347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338" grpId="0" animBg="1"/>
      <p:bldP spid="1342" grpId="0" animBg="1"/>
      <p:bldP spid="316" grpId="0" animBg="1"/>
      <p:bldP spid="3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3528" y="3351681"/>
            <a:ext cx="2816389" cy="970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(b)  Reads aligned by overlaps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5785276" y="341726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5751961" y="3479183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673 Grupo"/>
          <p:cNvGrpSpPr/>
          <p:nvPr/>
        </p:nvGrpSpPr>
        <p:grpSpPr>
          <a:xfrm>
            <a:off x="2735402" y="1846032"/>
            <a:ext cx="5132996" cy="1006904"/>
            <a:chOff x="2735402" y="1846032"/>
            <a:chExt cx="5132996" cy="1006904"/>
          </a:xfrm>
        </p:grpSpPr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5914298" y="2164391"/>
              <a:ext cx="43007" cy="2490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4017137" y="1981318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069904" y="2024394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6999774" y="2164391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7329294" y="2184583"/>
              <a:ext cx="539104" cy="47788"/>
              <a:chOff x="8966" y="10643"/>
              <a:chExt cx="890" cy="71"/>
            </a:xfrm>
          </p:grpSpPr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4"/>
            <p:cNvGrpSpPr>
              <a:grpSpLocks/>
            </p:cNvGrpSpPr>
            <p:nvPr/>
          </p:nvGrpSpPr>
          <p:grpSpPr bwMode="auto">
            <a:xfrm>
              <a:off x="4945728" y="2251889"/>
              <a:ext cx="371315" cy="47788"/>
              <a:chOff x="5031" y="10743"/>
              <a:chExt cx="613" cy="71"/>
            </a:xfrm>
          </p:grpSpPr>
          <p:sp>
            <p:nvSpPr>
              <p:cNvPr id="1039" name="Rectangle 1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4378155" y="2433617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6135391" y="2115258"/>
              <a:ext cx="371315" cy="49134"/>
              <a:chOff x="7502" y="10743"/>
              <a:chExt cx="613" cy="73"/>
            </a:xfrm>
          </p:grpSpPr>
          <p:sp>
            <p:nvSpPr>
              <p:cNvPr id="1043" name="Rectangle 1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6506706" y="2527846"/>
              <a:ext cx="371315" cy="49134"/>
              <a:chOff x="8491" y="10743"/>
              <a:chExt cx="613" cy="73"/>
            </a:xfrm>
          </p:grpSpPr>
          <p:sp>
            <p:nvSpPr>
              <p:cNvPr id="1046" name="Rectangle 2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7524946" y="225188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4945728" y="2433617"/>
              <a:ext cx="371315" cy="47788"/>
              <a:chOff x="5140" y="10844"/>
              <a:chExt cx="613" cy="71"/>
            </a:xfrm>
          </p:grpSpPr>
          <p:sp>
            <p:nvSpPr>
              <p:cNvPr id="1050" name="Rectangle 26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8"/>
            <p:cNvGrpSpPr>
              <a:grpSpLocks/>
            </p:cNvGrpSpPr>
            <p:nvPr/>
          </p:nvGrpSpPr>
          <p:grpSpPr bwMode="auto">
            <a:xfrm>
              <a:off x="5648380" y="2319869"/>
              <a:ext cx="440369" cy="47788"/>
              <a:chOff x="6191" y="10844"/>
              <a:chExt cx="727" cy="71"/>
            </a:xfrm>
          </p:grpSpPr>
          <p:sp>
            <p:nvSpPr>
              <p:cNvPr id="1053" name="Rectangle 29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30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6398886" y="2319869"/>
              <a:ext cx="371315" cy="47788"/>
              <a:chOff x="7430" y="10844"/>
              <a:chExt cx="613" cy="71"/>
            </a:xfrm>
          </p:grpSpPr>
          <p:sp>
            <p:nvSpPr>
              <p:cNvPr id="1056" name="Rectangle 32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33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7524946" y="2319869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4574413" y="2319869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4131621" y="1976606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6911337" y="2319869"/>
              <a:ext cx="459753" cy="47788"/>
              <a:chOff x="8276" y="10844"/>
              <a:chExt cx="759" cy="71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5460602" y="2433617"/>
              <a:ext cx="40584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5015993" y="2338042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5241326" y="233804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44"/>
            <p:cNvGrpSpPr>
              <a:grpSpLocks/>
            </p:cNvGrpSpPr>
            <p:nvPr/>
          </p:nvGrpSpPr>
          <p:grpSpPr bwMode="auto">
            <a:xfrm>
              <a:off x="5564183" y="2481404"/>
              <a:ext cx="371315" cy="47788"/>
              <a:chOff x="7359" y="10643"/>
              <a:chExt cx="613" cy="71"/>
            </a:xfrm>
          </p:grpSpPr>
          <p:sp>
            <p:nvSpPr>
              <p:cNvPr id="1069" name="Rectangle 45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6942230" y="2480058"/>
              <a:ext cx="129021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48"/>
            <p:cNvGrpSpPr>
              <a:grpSpLocks/>
            </p:cNvGrpSpPr>
            <p:nvPr/>
          </p:nvGrpSpPr>
          <p:grpSpPr bwMode="auto">
            <a:xfrm>
              <a:off x="7102144" y="2413425"/>
              <a:ext cx="539104" cy="47788"/>
              <a:chOff x="8966" y="10643"/>
              <a:chExt cx="890" cy="71"/>
            </a:xfrm>
          </p:grpSpPr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8966" y="10643"/>
                <a:ext cx="890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9289" y="1064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51"/>
            <p:cNvGrpSpPr>
              <a:grpSpLocks/>
            </p:cNvGrpSpPr>
            <p:nvPr/>
          </p:nvGrpSpPr>
          <p:grpSpPr bwMode="auto">
            <a:xfrm>
              <a:off x="4968746" y="2529192"/>
              <a:ext cx="371315" cy="47788"/>
              <a:chOff x="3256" y="10743"/>
              <a:chExt cx="613" cy="71"/>
            </a:xfrm>
          </p:grpSpPr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3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54"/>
            <p:cNvGrpSpPr>
              <a:grpSpLocks/>
            </p:cNvGrpSpPr>
            <p:nvPr/>
          </p:nvGrpSpPr>
          <p:grpSpPr bwMode="auto">
            <a:xfrm>
              <a:off x="5613248" y="2024394"/>
              <a:ext cx="371315" cy="47788"/>
              <a:chOff x="5031" y="10743"/>
              <a:chExt cx="613" cy="71"/>
            </a:xfrm>
          </p:grpSpPr>
          <p:sp>
            <p:nvSpPr>
              <p:cNvPr id="1079" name="Rectangle 55"/>
              <p:cNvSpPr>
                <a:spLocks noChangeArrowheads="1"/>
              </p:cNvSpPr>
              <p:nvPr/>
            </p:nvSpPr>
            <p:spPr bwMode="auto">
              <a:xfrm>
                <a:off x="5031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6"/>
              <p:cNvSpPr>
                <a:spLocks noChangeArrowheads="1"/>
              </p:cNvSpPr>
              <p:nvPr/>
            </p:nvSpPr>
            <p:spPr bwMode="auto">
              <a:xfrm>
                <a:off x="5236" y="10743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4586527" y="2529192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8" name="Group 58"/>
            <p:cNvGrpSpPr>
              <a:grpSpLocks/>
            </p:cNvGrpSpPr>
            <p:nvPr/>
          </p:nvGrpSpPr>
          <p:grpSpPr bwMode="auto">
            <a:xfrm>
              <a:off x="6043319" y="2481404"/>
              <a:ext cx="371315" cy="49134"/>
              <a:chOff x="7502" y="10743"/>
              <a:chExt cx="613" cy="73"/>
            </a:xfrm>
          </p:grpSpPr>
          <p:sp>
            <p:nvSpPr>
              <p:cNvPr id="1083" name="Rectangle 59"/>
              <p:cNvSpPr>
                <a:spLocks noChangeArrowheads="1"/>
              </p:cNvSpPr>
              <p:nvPr/>
            </p:nvSpPr>
            <p:spPr bwMode="auto">
              <a:xfrm>
                <a:off x="7502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60"/>
              <p:cNvSpPr>
                <a:spLocks noChangeArrowheads="1"/>
              </p:cNvSpPr>
              <p:nvPr/>
            </p:nvSpPr>
            <p:spPr bwMode="auto">
              <a:xfrm>
                <a:off x="7800" y="107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9" name="Group 61"/>
            <p:cNvGrpSpPr>
              <a:grpSpLocks/>
            </p:cNvGrpSpPr>
            <p:nvPr/>
          </p:nvGrpSpPr>
          <p:grpSpPr bwMode="auto">
            <a:xfrm>
              <a:off x="6730828" y="2642940"/>
              <a:ext cx="371315" cy="49134"/>
              <a:chOff x="8491" y="10743"/>
              <a:chExt cx="613" cy="73"/>
            </a:xfrm>
          </p:grpSpPr>
          <p:sp>
            <p:nvSpPr>
              <p:cNvPr id="1086" name="Rectangle 62"/>
              <p:cNvSpPr>
                <a:spLocks noChangeArrowheads="1"/>
              </p:cNvSpPr>
              <p:nvPr/>
            </p:nvSpPr>
            <p:spPr bwMode="auto">
              <a:xfrm>
                <a:off x="8491" y="10745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3"/>
              <p:cNvSpPr>
                <a:spLocks noChangeArrowheads="1"/>
              </p:cNvSpPr>
              <p:nvPr/>
            </p:nvSpPr>
            <p:spPr bwMode="auto">
              <a:xfrm>
                <a:off x="8822" y="10743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7242068" y="2547365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5909452" y="2385829"/>
              <a:ext cx="317405" cy="47788"/>
              <a:chOff x="1393" y="11737"/>
              <a:chExt cx="524" cy="71"/>
            </a:xfrm>
          </p:grpSpPr>
          <p:sp>
            <p:nvSpPr>
              <p:cNvPr id="1090" name="Rectangle 66"/>
              <p:cNvSpPr>
                <a:spLocks noChangeArrowheads="1"/>
              </p:cNvSpPr>
              <p:nvPr/>
            </p:nvSpPr>
            <p:spPr bwMode="auto">
              <a:xfrm>
                <a:off x="1393" y="1173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7"/>
              <p:cNvSpPr>
                <a:spLocks noChangeArrowheads="1"/>
              </p:cNvSpPr>
              <p:nvPr/>
            </p:nvSpPr>
            <p:spPr bwMode="auto">
              <a:xfrm>
                <a:off x="1614" y="1173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1" name="Group 68"/>
            <p:cNvGrpSpPr>
              <a:grpSpLocks/>
            </p:cNvGrpSpPr>
            <p:nvPr/>
          </p:nvGrpSpPr>
          <p:grpSpPr bwMode="auto">
            <a:xfrm>
              <a:off x="5417595" y="2212179"/>
              <a:ext cx="371315" cy="47788"/>
              <a:chOff x="5140" y="10844"/>
              <a:chExt cx="613" cy="71"/>
            </a:xfrm>
          </p:grpSpPr>
          <p:sp>
            <p:nvSpPr>
              <p:cNvPr id="1093" name="Rectangle 69"/>
              <p:cNvSpPr>
                <a:spLocks noChangeArrowheads="1"/>
              </p:cNvSpPr>
              <p:nvPr/>
            </p:nvSpPr>
            <p:spPr bwMode="auto">
              <a:xfrm>
                <a:off x="514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70"/>
              <p:cNvSpPr>
                <a:spLocks noChangeArrowheads="1"/>
              </p:cNvSpPr>
              <p:nvPr/>
            </p:nvSpPr>
            <p:spPr bwMode="auto">
              <a:xfrm>
                <a:off x="5236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2" name="Group 71"/>
            <p:cNvGrpSpPr>
              <a:grpSpLocks/>
            </p:cNvGrpSpPr>
            <p:nvPr/>
          </p:nvGrpSpPr>
          <p:grpSpPr bwMode="auto">
            <a:xfrm>
              <a:off x="5432739" y="2576979"/>
              <a:ext cx="440369" cy="47788"/>
              <a:chOff x="6191" y="10844"/>
              <a:chExt cx="727" cy="71"/>
            </a:xfrm>
          </p:grpSpPr>
          <p:sp>
            <p:nvSpPr>
              <p:cNvPr id="1096" name="Rectangle 72"/>
              <p:cNvSpPr>
                <a:spLocks noChangeArrowheads="1"/>
              </p:cNvSpPr>
              <p:nvPr/>
            </p:nvSpPr>
            <p:spPr bwMode="auto">
              <a:xfrm>
                <a:off x="6191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3"/>
              <p:cNvSpPr>
                <a:spLocks noChangeArrowheads="1"/>
              </p:cNvSpPr>
              <p:nvPr/>
            </p:nvSpPr>
            <p:spPr bwMode="auto">
              <a:xfrm>
                <a:off x="6459" y="10844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3" name="Group 74"/>
            <p:cNvGrpSpPr>
              <a:grpSpLocks/>
            </p:cNvGrpSpPr>
            <p:nvPr/>
          </p:nvGrpSpPr>
          <p:grpSpPr bwMode="auto">
            <a:xfrm>
              <a:off x="6506706" y="2413425"/>
              <a:ext cx="371315" cy="47788"/>
              <a:chOff x="7430" y="10844"/>
              <a:chExt cx="613" cy="71"/>
            </a:xfrm>
          </p:grpSpPr>
          <p:sp>
            <p:nvSpPr>
              <p:cNvPr id="1099" name="Rectangle 75"/>
              <p:cNvSpPr>
                <a:spLocks noChangeArrowheads="1"/>
              </p:cNvSpPr>
              <p:nvPr/>
            </p:nvSpPr>
            <p:spPr bwMode="auto">
              <a:xfrm>
                <a:off x="7430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76"/>
              <p:cNvSpPr>
                <a:spLocks noChangeArrowheads="1"/>
              </p:cNvSpPr>
              <p:nvPr/>
            </p:nvSpPr>
            <p:spPr bwMode="auto">
              <a:xfrm>
                <a:off x="7800" y="10844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7184523" y="2644286"/>
              <a:ext cx="278032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4" name="Group 78"/>
            <p:cNvGrpSpPr>
              <a:grpSpLocks/>
            </p:cNvGrpSpPr>
            <p:nvPr/>
          </p:nvGrpSpPr>
          <p:grpSpPr bwMode="auto">
            <a:xfrm>
              <a:off x="7550993" y="2595152"/>
              <a:ext cx="317405" cy="47788"/>
              <a:chOff x="1873" y="12217"/>
              <a:chExt cx="524" cy="71"/>
            </a:xfrm>
          </p:grpSpPr>
          <p:sp>
            <p:nvSpPr>
              <p:cNvPr id="1103" name="Rectangle 79"/>
              <p:cNvSpPr>
                <a:spLocks noChangeArrowheads="1"/>
              </p:cNvSpPr>
              <p:nvPr/>
            </p:nvSpPr>
            <p:spPr bwMode="auto">
              <a:xfrm>
                <a:off x="1873" y="1221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80"/>
              <p:cNvSpPr>
                <a:spLocks noChangeArrowheads="1"/>
              </p:cNvSpPr>
              <p:nvPr/>
            </p:nvSpPr>
            <p:spPr bwMode="auto">
              <a:xfrm>
                <a:off x="2094" y="1221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4864559" y="2642940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4378155" y="2642940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5" name="Group 83"/>
            <p:cNvGrpSpPr>
              <a:grpSpLocks/>
            </p:cNvGrpSpPr>
            <p:nvPr/>
          </p:nvGrpSpPr>
          <p:grpSpPr bwMode="auto">
            <a:xfrm>
              <a:off x="5954882" y="2576979"/>
              <a:ext cx="459753" cy="47788"/>
              <a:chOff x="8276" y="10844"/>
              <a:chExt cx="759" cy="71"/>
            </a:xfrm>
          </p:grpSpPr>
          <p:sp>
            <p:nvSpPr>
              <p:cNvPr id="1108" name="Rectangle 84"/>
              <p:cNvSpPr>
                <a:spLocks noChangeArrowheads="1"/>
              </p:cNvSpPr>
              <p:nvPr/>
            </p:nvSpPr>
            <p:spPr bwMode="auto">
              <a:xfrm>
                <a:off x="8822" y="10844"/>
                <a:ext cx="213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85"/>
              <p:cNvSpPr>
                <a:spLocks noChangeArrowheads="1"/>
              </p:cNvSpPr>
              <p:nvPr/>
            </p:nvSpPr>
            <p:spPr bwMode="auto">
              <a:xfrm>
                <a:off x="8276" y="10844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6" name="Group 245"/>
            <p:cNvGrpSpPr>
              <a:grpSpLocks/>
            </p:cNvGrpSpPr>
            <p:nvPr/>
          </p:nvGrpSpPr>
          <p:grpSpPr bwMode="auto">
            <a:xfrm>
              <a:off x="6000885" y="1916832"/>
              <a:ext cx="371315" cy="47788"/>
              <a:chOff x="7359" y="10643"/>
              <a:chExt cx="613" cy="71"/>
            </a:xfrm>
          </p:grpSpPr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7359" y="106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7800" y="10643"/>
                <a:ext cx="6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7" name="Group 248"/>
            <p:cNvGrpSpPr>
              <a:grpSpLocks/>
            </p:cNvGrpSpPr>
            <p:nvPr/>
          </p:nvGrpSpPr>
          <p:grpSpPr bwMode="auto">
            <a:xfrm>
              <a:off x="3789986" y="2253909"/>
              <a:ext cx="371315" cy="47788"/>
              <a:chOff x="3256" y="11013"/>
              <a:chExt cx="613" cy="71"/>
            </a:xfrm>
          </p:grpSpPr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5" name="Rectangle 251"/>
            <p:cNvSpPr>
              <a:spLocks noChangeArrowheads="1"/>
            </p:cNvSpPr>
            <p:nvPr/>
          </p:nvSpPr>
          <p:spPr bwMode="auto">
            <a:xfrm>
              <a:off x="2924391" y="207218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8" name="Group 252"/>
            <p:cNvGrpSpPr>
              <a:grpSpLocks/>
            </p:cNvGrpSpPr>
            <p:nvPr/>
          </p:nvGrpSpPr>
          <p:grpSpPr bwMode="auto">
            <a:xfrm>
              <a:off x="3789986" y="2072181"/>
              <a:ext cx="371315" cy="47788"/>
              <a:chOff x="3256" y="10743"/>
              <a:chExt cx="613" cy="71"/>
            </a:xfrm>
          </p:grpSpPr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9" name="Group 255"/>
            <p:cNvGrpSpPr>
              <a:grpSpLocks/>
            </p:cNvGrpSpPr>
            <p:nvPr/>
          </p:nvGrpSpPr>
          <p:grpSpPr bwMode="auto">
            <a:xfrm>
              <a:off x="2790524" y="2140161"/>
              <a:ext cx="317405" cy="47788"/>
              <a:chOff x="1606" y="10844"/>
              <a:chExt cx="524" cy="71"/>
            </a:xfrm>
          </p:grpSpPr>
          <p:sp>
            <p:nvSpPr>
              <p:cNvPr id="1280" name="Rectangle 256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257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0" name="Group 258"/>
            <p:cNvGrpSpPr>
              <a:grpSpLocks/>
            </p:cNvGrpSpPr>
            <p:nvPr/>
          </p:nvGrpSpPr>
          <p:grpSpPr bwMode="auto">
            <a:xfrm>
              <a:off x="3739104" y="2349484"/>
              <a:ext cx="311953" cy="47788"/>
              <a:chOff x="3172" y="10844"/>
              <a:chExt cx="515" cy="71"/>
            </a:xfrm>
          </p:grpSpPr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1" name="Group 261"/>
            <p:cNvGrpSpPr>
              <a:grpSpLocks/>
            </p:cNvGrpSpPr>
            <p:nvPr/>
          </p:nvGrpSpPr>
          <p:grpSpPr bwMode="auto">
            <a:xfrm>
              <a:off x="2935900" y="2301696"/>
              <a:ext cx="317405" cy="47788"/>
              <a:chOff x="1846" y="11084"/>
              <a:chExt cx="524" cy="71"/>
            </a:xfrm>
          </p:grpSpPr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263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2" name="Group 264"/>
            <p:cNvGrpSpPr>
              <a:grpSpLocks/>
            </p:cNvGrpSpPr>
            <p:nvPr/>
          </p:nvGrpSpPr>
          <p:grpSpPr bwMode="auto">
            <a:xfrm>
              <a:off x="3081277" y="2463232"/>
              <a:ext cx="317405" cy="47788"/>
              <a:chOff x="2086" y="11324"/>
              <a:chExt cx="524" cy="71"/>
            </a:xfrm>
          </p:grpSpPr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91" name="Rectangle 267"/>
            <p:cNvSpPr>
              <a:spLocks noChangeArrowheads="1"/>
            </p:cNvSpPr>
            <p:nvPr/>
          </p:nvSpPr>
          <p:spPr bwMode="auto">
            <a:xfrm>
              <a:off x="3263603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68"/>
            <p:cNvSpPr>
              <a:spLocks noChangeArrowheads="1"/>
            </p:cNvSpPr>
            <p:nvPr/>
          </p:nvSpPr>
          <p:spPr bwMode="auto">
            <a:xfrm>
              <a:off x="4114660" y="214016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69"/>
            <p:cNvSpPr>
              <a:spLocks noChangeArrowheads="1"/>
            </p:cNvSpPr>
            <p:nvPr/>
          </p:nvSpPr>
          <p:spPr bwMode="auto">
            <a:xfrm>
              <a:off x="3343560" y="2301696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70"/>
            <p:cNvSpPr>
              <a:spLocks noChangeArrowheads="1"/>
            </p:cNvSpPr>
            <p:nvPr/>
          </p:nvSpPr>
          <p:spPr bwMode="auto">
            <a:xfrm>
              <a:off x="4055298" y="2349484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271"/>
            <p:cNvSpPr>
              <a:spLocks noChangeArrowheads="1"/>
            </p:cNvSpPr>
            <p:nvPr/>
          </p:nvSpPr>
          <p:spPr bwMode="auto">
            <a:xfrm>
              <a:off x="2957707" y="2206121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3" name="Group 272"/>
            <p:cNvGrpSpPr>
              <a:grpSpLocks/>
            </p:cNvGrpSpPr>
            <p:nvPr/>
          </p:nvGrpSpPr>
          <p:grpSpPr bwMode="auto">
            <a:xfrm>
              <a:off x="3427151" y="2415444"/>
              <a:ext cx="311953" cy="47788"/>
              <a:chOff x="3172" y="10844"/>
              <a:chExt cx="515" cy="71"/>
            </a:xfrm>
          </p:grpSpPr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274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4" name="Group 275"/>
            <p:cNvGrpSpPr>
              <a:grpSpLocks/>
            </p:cNvGrpSpPr>
            <p:nvPr/>
          </p:nvGrpSpPr>
          <p:grpSpPr bwMode="auto">
            <a:xfrm>
              <a:off x="2735402" y="2397271"/>
              <a:ext cx="317405" cy="47788"/>
              <a:chOff x="1633" y="11977"/>
              <a:chExt cx="524" cy="71"/>
            </a:xfrm>
          </p:grpSpPr>
          <p:sp>
            <p:nvSpPr>
              <p:cNvPr id="1300" name="Rectangle 276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2" name="Rectangle 278"/>
            <p:cNvSpPr>
              <a:spLocks noChangeArrowheads="1"/>
            </p:cNvSpPr>
            <p:nvPr/>
          </p:nvSpPr>
          <p:spPr bwMode="auto">
            <a:xfrm>
              <a:off x="3269660" y="2206121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279"/>
            <p:cNvSpPr>
              <a:spLocks noChangeArrowheads="1"/>
            </p:cNvSpPr>
            <p:nvPr/>
          </p:nvSpPr>
          <p:spPr bwMode="auto">
            <a:xfrm>
              <a:off x="3743345" y="2158334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280"/>
            <p:cNvSpPr>
              <a:spLocks noChangeArrowheads="1"/>
            </p:cNvSpPr>
            <p:nvPr/>
          </p:nvSpPr>
          <p:spPr bwMode="auto">
            <a:xfrm>
              <a:off x="3789986" y="24632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5" name="Group 281"/>
            <p:cNvGrpSpPr>
              <a:grpSpLocks/>
            </p:cNvGrpSpPr>
            <p:nvPr/>
          </p:nvGrpSpPr>
          <p:grpSpPr bwMode="auto">
            <a:xfrm>
              <a:off x="3784535" y="2757360"/>
              <a:ext cx="371315" cy="47788"/>
              <a:chOff x="3256" y="11013"/>
              <a:chExt cx="613" cy="71"/>
            </a:xfrm>
          </p:grpSpPr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3256" y="1101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3400" y="11013"/>
                <a:ext cx="459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08" name="Rectangle 284"/>
            <p:cNvSpPr>
              <a:spLocks noChangeArrowheads="1"/>
            </p:cNvSpPr>
            <p:nvPr/>
          </p:nvSpPr>
          <p:spPr bwMode="auto">
            <a:xfrm>
              <a:off x="2918940" y="257563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6" name="Group 285"/>
            <p:cNvGrpSpPr>
              <a:grpSpLocks/>
            </p:cNvGrpSpPr>
            <p:nvPr/>
          </p:nvGrpSpPr>
          <p:grpSpPr bwMode="auto">
            <a:xfrm>
              <a:off x="3784535" y="2575633"/>
              <a:ext cx="371315" cy="47788"/>
              <a:chOff x="3256" y="10743"/>
              <a:chExt cx="613" cy="71"/>
            </a:xfrm>
          </p:grpSpPr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256" y="10743"/>
                <a:ext cx="613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3546" y="10743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7" name="Group 288"/>
            <p:cNvGrpSpPr>
              <a:grpSpLocks/>
            </p:cNvGrpSpPr>
            <p:nvPr/>
          </p:nvGrpSpPr>
          <p:grpSpPr bwMode="auto">
            <a:xfrm>
              <a:off x="2785072" y="2643613"/>
              <a:ext cx="317405" cy="47788"/>
              <a:chOff x="1606" y="10844"/>
              <a:chExt cx="524" cy="71"/>
            </a:xfrm>
          </p:grpSpPr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1606" y="1084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1827" y="1084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291"/>
            <p:cNvGrpSpPr>
              <a:grpSpLocks/>
            </p:cNvGrpSpPr>
            <p:nvPr/>
          </p:nvGrpSpPr>
          <p:grpSpPr bwMode="auto">
            <a:xfrm>
              <a:off x="4586527" y="1893820"/>
              <a:ext cx="311953" cy="47788"/>
              <a:chOff x="3172" y="10844"/>
              <a:chExt cx="515" cy="71"/>
            </a:xfrm>
          </p:grpSpPr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294"/>
            <p:cNvGrpSpPr>
              <a:grpSpLocks/>
            </p:cNvGrpSpPr>
            <p:nvPr/>
          </p:nvGrpSpPr>
          <p:grpSpPr bwMode="auto">
            <a:xfrm>
              <a:off x="2930449" y="2805148"/>
              <a:ext cx="317405" cy="47788"/>
              <a:chOff x="1846" y="11084"/>
              <a:chExt cx="524" cy="71"/>
            </a:xfrm>
          </p:grpSpPr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846" y="1108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067" y="1108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297"/>
            <p:cNvGrpSpPr>
              <a:grpSpLocks/>
            </p:cNvGrpSpPr>
            <p:nvPr/>
          </p:nvGrpSpPr>
          <p:grpSpPr bwMode="auto">
            <a:xfrm>
              <a:off x="4513839" y="2140161"/>
              <a:ext cx="317405" cy="47788"/>
              <a:chOff x="2086" y="11324"/>
              <a:chExt cx="524" cy="71"/>
            </a:xfrm>
          </p:grpSpPr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2086" y="11324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299"/>
              <p:cNvSpPr>
                <a:spLocks noChangeArrowheads="1"/>
              </p:cNvSpPr>
              <p:nvPr/>
            </p:nvSpPr>
            <p:spPr bwMode="auto">
              <a:xfrm>
                <a:off x="2307" y="11324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4" name="Rectangle 300"/>
            <p:cNvSpPr>
              <a:spLocks noChangeArrowheads="1"/>
            </p:cNvSpPr>
            <p:nvPr/>
          </p:nvSpPr>
          <p:spPr bwMode="auto">
            <a:xfrm>
              <a:off x="3258151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01"/>
            <p:cNvSpPr>
              <a:spLocks noChangeArrowheads="1"/>
            </p:cNvSpPr>
            <p:nvPr/>
          </p:nvSpPr>
          <p:spPr bwMode="auto">
            <a:xfrm>
              <a:off x="4109208" y="264361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02"/>
            <p:cNvSpPr>
              <a:spLocks noChangeArrowheads="1"/>
            </p:cNvSpPr>
            <p:nvPr/>
          </p:nvSpPr>
          <p:spPr bwMode="auto">
            <a:xfrm>
              <a:off x="3338108" y="2805148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03"/>
            <p:cNvSpPr>
              <a:spLocks noChangeArrowheads="1"/>
            </p:cNvSpPr>
            <p:nvPr/>
          </p:nvSpPr>
          <p:spPr bwMode="auto">
            <a:xfrm>
              <a:off x="6135391" y="2709573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04"/>
            <p:cNvSpPr>
              <a:spLocks noChangeArrowheads="1"/>
            </p:cNvSpPr>
            <p:nvPr/>
          </p:nvSpPr>
          <p:spPr bwMode="auto">
            <a:xfrm>
              <a:off x="2952255" y="2709573"/>
              <a:ext cx="128416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1" name="Group 305"/>
            <p:cNvGrpSpPr>
              <a:grpSpLocks/>
            </p:cNvGrpSpPr>
            <p:nvPr/>
          </p:nvGrpSpPr>
          <p:grpSpPr bwMode="auto">
            <a:xfrm>
              <a:off x="3246642" y="1928819"/>
              <a:ext cx="311953" cy="47788"/>
              <a:chOff x="3172" y="10844"/>
              <a:chExt cx="515" cy="71"/>
            </a:xfrm>
          </p:grpSpPr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172" y="10844"/>
                <a:ext cx="515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3546" y="10844"/>
                <a:ext cx="67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08"/>
            <p:cNvGrpSpPr>
              <a:grpSpLocks/>
            </p:cNvGrpSpPr>
            <p:nvPr/>
          </p:nvGrpSpPr>
          <p:grpSpPr bwMode="auto">
            <a:xfrm>
              <a:off x="5361262" y="2757360"/>
              <a:ext cx="317405" cy="47788"/>
              <a:chOff x="1633" y="11977"/>
              <a:chExt cx="524" cy="71"/>
            </a:xfrm>
          </p:grpSpPr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633" y="11977"/>
                <a:ext cx="524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1854" y="11977"/>
                <a:ext cx="21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35" name="Rectangle 311"/>
            <p:cNvSpPr>
              <a:spLocks noChangeArrowheads="1"/>
            </p:cNvSpPr>
            <p:nvPr/>
          </p:nvSpPr>
          <p:spPr bwMode="auto">
            <a:xfrm>
              <a:off x="3264208" y="2709573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12"/>
            <p:cNvSpPr>
              <a:spLocks noChangeArrowheads="1"/>
            </p:cNvSpPr>
            <p:nvPr/>
          </p:nvSpPr>
          <p:spPr bwMode="auto">
            <a:xfrm>
              <a:off x="3737893" y="2661785"/>
              <a:ext cx="311953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13"/>
            <p:cNvSpPr>
              <a:spLocks noChangeArrowheads="1"/>
            </p:cNvSpPr>
            <p:nvPr/>
          </p:nvSpPr>
          <p:spPr bwMode="auto">
            <a:xfrm>
              <a:off x="3427151" y="1846032"/>
              <a:ext cx="371315" cy="47788"/>
            </a:xfrm>
            <a:prstGeom prst="rect">
              <a:avLst/>
            </a:prstGeom>
            <a:solidFill>
              <a:srgbClr val="C0504D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8" name="Text Box 314"/>
          <p:cNvSpPr txBox="1">
            <a:spLocks noChangeArrowheads="1"/>
          </p:cNvSpPr>
          <p:nvPr/>
        </p:nvSpPr>
        <p:spPr bwMode="auto">
          <a:xfrm>
            <a:off x="395536" y="1143000"/>
            <a:ext cx="6140662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(a) Multiple copies of a genome are fragmented into small reads</a:t>
            </a:r>
          </a:p>
        </p:txBody>
      </p:sp>
      <p:sp>
        <p:nvSpPr>
          <p:cNvPr id="1342" name="AutoShape 318"/>
          <p:cNvSpPr>
            <a:spLocks noChangeArrowheads="1"/>
          </p:cNvSpPr>
          <p:nvPr/>
        </p:nvSpPr>
        <p:spPr bwMode="auto">
          <a:xfrm>
            <a:off x="4860032" y="3032624"/>
            <a:ext cx="144016" cy="396376"/>
          </a:xfrm>
          <a:prstGeom prst="downArrow">
            <a:avLst>
              <a:gd name="adj1" fmla="val 50000"/>
              <a:gd name="adj2" fmla="val 41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3" name="320 Grupo"/>
          <p:cNvGrpSpPr/>
          <p:nvPr/>
        </p:nvGrpSpPr>
        <p:grpSpPr>
          <a:xfrm>
            <a:off x="1835696" y="1916832"/>
            <a:ext cx="2816389" cy="1258791"/>
            <a:chOff x="1835696" y="1916832"/>
            <a:chExt cx="2816389" cy="1258791"/>
          </a:xfrm>
        </p:grpSpPr>
        <p:sp>
          <p:nvSpPr>
            <p:cNvPr id="672" name="AutoShape 316"/>
            <p:cNvSpPr>
              <a:spLocks/>
            </p:cNvSpPr>
            <p:nvPr/>
          </p:nvSpPr>
          <p:spPr bwMode="auto">
            <a:xfrm>
              <a:off x="2483768" y="1916832"/>
              <a:ext cx="144016" cy="936104"/>
            </a:xfrm>
            <a:prstGeom prst="leftBrace">
              <a:avLst>
                <a:gd name="adj1" fmla="val 6779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Text Box 4"/>
            <p:cNvSpPr txBox="1">
              <a:spLocks noChangeArrowheads="1"/>
            </p:cNvSpPr>
            <p:nvPr/>
          </p:nvSpPr>
          <p:spPr bwMode="auto">
            <a:xfrm>
              <a:off x="1835696" y="2204864"/>
              <a:ext cx="2816389" cy="970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cs typeface="Arial" pitchFamily="34" charset="0"/>
                </a:rPr>
                <a:t>Reads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pitchFamily="34" charset="0"/>
              </a:endParaRPr>
            </a:p>
          </p:txBody>
        </p:sp>
      </p:grpSp>
      <p:grpSp>
        <p:nvGrpSpPr>
          <p:cNvPr id="314" name="677 Grupo"/>
          <p:cNvGrpSpPr/>
          <p:nvPr/>
        </p:nvGrpSpPr>
        <p:grpSpPr>
          <a:xfrm>
            <a:off x="2871087" y="1414736"/>
            <a:ext cx="4997311" cy="430088"/>
            <a:chOff x="2871087" y="1414736"/>
            <a:chExt cx="4997311" cy="430088"/>
          </a:xfrm>
        </p:grpSpPr>
        <p:grpSp>
          <p:nvGrpSpPr>
            <p:cNvPr id="315" name="Group 202"/>
            <p:cNvGrpSpPr>
              <a:grpSpLocks/>
            </p:cNvGrpSpPr>
            <p:nvPr/>
          </p:nvGrpSpPr>
          <p:grpSpPr bwMode="auto">
            <a:xfrm>
              <a:off x="2871087" y="1414736"/>
              <a:ext cx="4997311" cy="430088"/>
              <a:chOff x="1606" y="9702"/>
              <a:chExt cx="8250" cy="639"/>
            </a:xfrm>
          </p:grpSpPr>
          <p:grpSp>
            <p:nvGrpSpPr>
              <p:cNvPr id="317" name="Group 203"/>
              <p:cNvGrpSpPr>
                <a:grpSpLocks/>
              </p:cNvGrpSpPr>
              <p:nvPr/>
            </p:nvGrpSpPr>
            <p:grpSpPr bwMode="auto">
              <a:xfrm>
                <a:off x="1606" y="9702"/>
                <a:ext cx="8250" cy="468"/>
                <a:chOff x="1606" y="9702"/>
                <a:chExt cx="8250" cy="468"/>
              </a:xfrm>
            </p:grpSpPr>
            <p:grpSp>
              <p:nvGrpSpPr>
                <p:cNvPr id="318" name="Group 204"/>
                <p:cNvGrpSpPr>
                  <a:grpSpLocks/>
                </p:cNvGrpSpPr>
                <p:nvPr/>
              </p:nvGrpSpPr>
              <p:grpSpPr bwMode="auto">
                <a:xfrm>
                  <a:off x="1606" y="98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2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0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9" name="Group 213"/>
                <p:cNvGrpSpPr>
                  <a:grpSpLocks/>
                </p:cNvGrpSpPr>
                <p:nvPr/>
              </p:nvGrpSpPr>
              <p:grpSpPr bwMode="auto">
                <a:xfrm>
                  <a:off x="1606" y="9900"/>
                  <a:ext cx="8250" cy="71"/>
                  <a:chOff x="2535" y="15338"/>
                  <a:chExt cx="7838" cy="71"/>
                </a:xfrm>
              </p:grpSpPr>
              <p:sp>
                <p:nvSpPr>
                  <p:cNvPr id="1238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4" name="Group 222"/>
                <p:cNvGrpSpPr>
                  <a:grpSpLocks/>
                </p:cNvGrpSpPr>
                <p:nvPr/>
              </p:nvGrpSpPr>
              <p:grpSpPr bwMode="auto">
                <a:xfrm>
                  <a:off x="1606" y="10001"/>
                  <a:ext cx="8250" cy="71"/>
                  <a:chOff x="2535" y="15338"/>
                  <a:chExt cx="7838" cy="71"/>
                </a:xfrm>
              </p:grpSpPr>
              <p:sp>
                <p:nvSpPr>
                  <p:cNvPr id="1247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2535" y="15338"/>
                    <a:ext cx="7838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745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378" y="15338"/>
                    <a:ext cx="64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0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5984" y="15338"/>
                    <a:ext cx="201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1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7146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2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420" y="15338"/>
                    <a:ext cx="65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3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9391" y="15338"/>
                    <a:ext cx="20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9834" y="15338"/>
                    <a:ext cx="436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130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32"/>
                <p:cNvSpPr>
                  <a:spLocks noChangeArrowheads="1"/>
                </p:cNvSpPr>
                <p:nvPr/>
              </p:nvSpPr>
              <p:spPr bwMode="auto">
                <a:xfrm>
                  <a:off x="2902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Rectangle 233"/>
                <p:cNvSpPr>
                  <a:spLocks noChangeArrowheads="1"/>
                </p:cNvSpPr>
                <p:nvPr/>
              </p:nvSpPr>
              <p:spPr bwMode="auto">
                <a:xfrm>
                  <a:off x="3687" y="980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Rectangle 234"/>
                <p:cNvSpPr>
                  <a:spLocks noChangeArrowheads="1"/>
                </p:cNvSpPr>
                <p:nvPr/>
              </p:nvSpPr>
              <p:spPr bwMode="auto">
                <a:xfrm>
                  <a:off x="4367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Rectangle 235"/>
                <p:cNvSpPr>
                  <a:spLocks noChangeArrowheads="1"/>
                </p:cNvSpPr>
                <p:nvPr/>
              </p:nvSpPr>
              <p:spPr bwMode="auto">
                <a:xfrm>
                  <a:off x="5069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Rectangle 236"/>
                <p:cNvSpPr>
                  <a:spLocks noChangeArrowheads="1"/>
                </p:cNvSpPr>
                <p:nvPr/>
              </p:nvSpPr>
              <p:spPr bwMode="auto">
                <a:xfrm>
                  <a:off x="581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663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Rectangle 238"/>
                <p:cNvSpPr>
                  <a:spLocks noChangeArrowheads="1"/>
                </p:cNvSpPr>
                <p:nvPr/>
              </p:nvSpPr>
              <p:spPr bwMode="auto">
                <a:xfrm>
                  <a:off x="735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Rectangle 239"/>
                <p:cNvSpPr>
                  <a:spLocks noChangeArrowheads="1"/>
                </p:cNvSpPr>
                <p:nvPr/>
              </p:nvSpPr>
              <p:spPr bwMode="auto">
                <a:xfrm>
                  <a:off x="8150" y="9770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889" y="9702"/>
                  <a:ext cx="71" cy="3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5140" y="9971"/>
                <a:ext cx="3791" cy="37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" name="Rectangle 230"/>
            <p:cNvSpPr>
              <a:spLocks noChangeArrowheads="1"/>
            </p:cNvSpPr>
            <p:nvPr/>
          </p:nvSpPr>
          <p:spPr bwMode="auto">
            <a:xfrm>
              <a:off x="7524328" y="1548000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30"/>
            <p:cNvSpPr>
              <a:spLocks noChangeArrowheads="1"/>
            </p:cNvSpPr>
            <p:nvPr/>
          </p:nvSpPr>
          <p:spPr bwMode="auto">
            <a:xfrm>
              <a:off x="7524328" y="1484784"/>
              <a:ext cx="277983" cy="47788"/>
            </a:xfrm>
            <a:prstGeom prst="rect">
              <a:avLst/>
            </a:prstGeom>
            <a:solidFill>
              <a:srgbClr val="F79646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5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sp>
        <p:nvSpPr>
          <p:cNvPr id="370" name="Text Box 4"/>
          <p:cNvSpPr txBox="1">
            <a:spLocks noChangeArrowheads="1"/>
          </p:cNvSpPr>
          <p:nvPr/>
        </p:nvSpPr>
        <p:spPr bwMode="auto">
          <a:xfrm>
            <a:off x="323528" y="5157192"/>
            <a:ext cx="281638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(c)  Consensus Assembly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pitchFamily="34" charset="0"/>
            </a:endParaRPr>
          </a:p>
        </p:txBody>
      </p:sp>
      <p:sp>
        <p:nvSpPr>
          <p:cNvPr id="326" name="325 Rectángulo"/>
          <p:cNvSpPr/>
          <p:nvPr/>
        </p:nvSpPr>
        <p:spPr>
          <a:xfrm>
            <a:off x="2286000" y="3933056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ACGG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GACAGAT TC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ACGTAACAAGA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T G T CCC</a:t>
            </a:r>
          </a:p>
        </p:txBody>
      </p:sp>
      <p:sp>
        <p:nvSpPr>
          <p:cNvPr id="327" name="326 Rectángulo"/>
          <p:cNvSpPr/>
          <p:nvPr/>
        </p:nvSpPr>
        <p:spPr>
          <a:xfrm>
            <a:off x="2340000" y="4208400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		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TACGTAACAA                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sp>
        <p:nvSpPr>
          <p:cNvPr id="328" name="327 Rectángulo"/>
          <p:cNvSpPr/>
          <p:nvPr/>
        </p:nvSpPr>
        <p:spPr>
          <a:xfrm>
            <a:off x="2502024" y="4365104"/>
            <a:ext cx="5814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	            AT TCACCAGT TAC        </a:t>
            </a:r>
            <a:r>
              <a:rPr lang="fr-FR" sz="12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900" dirty="0" smtClean="0">
                <a:latin typeface="Century Gothic" pitchFamily="34" charset="0"/>
                <a:cs typeface="Arial" pitchFamily="34" charset="0"/>
              </a:rPr>
              <a:t>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AAGA TCGT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	      </a:t>
            </a:r>
            <a:endParaRPr lang="en-US" sz="1100" dirty="0"/>
          </a:p>
        </p:txBody>
      </p:sp>
      <p:sp>
        <p:nvSpPr>
          <p:cNvPr id="329" name="328 Rectángulo"/>
          <p:cNvSpPr/>
          <p:nvPr/>
        </p:nvSpPr>
        <p:spPr>
          <a:xfrm>
            <a:off x="2718048" y="4535542"/>
            <a:ext cx="52383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TGACAG AT T     </a:t>
            </a:r>
            <a:r>
              <a:rPr lang="fr-FR" sz="1050" dirty="0" smtClean="0">
                <a:latin typeface="Century Gothic" pitchFamily="34" charset="0"/>
                <a:cs typeface="Arial" pitchFamily="34" charset="0"/>
              </a:rPr>
              <a:t>  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AGT TACGTA         </a:t>
            </a:r>
            <a:r>
              <a:rPr lang="fr-FR" sz="1000" dirty="0" smtClean="0">
                <a:latin typeface="Century Gothic" pitchFamily="34" charset="0"/>
                <a:cs typeface="Arial" pitchFamily="34" charset="0"/>
              </a:rPr>
              <a:t>  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GT C </a:t>
            </a:r>
            <a:endParaRPr lang="en-US" sz="1100" dirty="0"/>
          </a:p>
        </p:txBody>
      </p:sp>
      <p:sp>
        <p:nvSpPr>
          <p:cNvPr id="330" name="329 Rectángulo"/>
          <p:cNvSpPr/>
          <p:nvPr/>
        </p:nvSpPr>
        <p:spPr>
          <a:xfrm>
            <a:off x="2483768" y="47160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A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                ACCAGT TACG               AGATCGT</a:t>
            </a:r>
            <a:r>
              <a:rPr lang="fr-FR" sz="1100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</a:t>
            </a:r>
            <a:r>
              <a:rPr lang="fr-FR" sz="1100" b="1" dirty="0" smtClean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</a:t>
            </a:r>
            <a:endParaRPr lang="en-US" sz="1100" dirty="0"/>
          </a:p>
        </p:txBody>
      </p:sp>
      <p:sp>
        <p:nvSpPr>
          <p:cNvPr id="331" name="330 Rectángulo"/>
          <p:cNvSpPr/>
          <p:nvPr/>
        </p:nvSpPr>
        <p:spPr>
          <a:xfrm>
            <a:off x="2339752" y="4869160"/>
            <a:ext cx="5742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ACGG</a:t>
            </a:r>
            <a:r>
              <a:rPr lang="fr-FR" sz="1100" b="1" dirty="0" smtClean="0">
                <a:solidFill>
                  <a:srgbClr val="00B0F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                AGAT TCAC            TACGTAACAAG                   T GT CCC</a:t>
            </a:r>
            <a:endParaRPr lang="en-US" sz="1100" dirty="0"/>
          </a:p>
        </p:txBody>
      </p:sp>
      <p:sp>
        <p:nvSpPr>
          <p:cNvPr id="332" name="331 Rectángulo"/>
          <p:cNvSpPr/>
          <p:nvPr/>
        </p:nvSpPr>
        <p:spPr>
          <a:xfrm>
            <a:off x="2376000" y="5229200"/>
            <a:ext cx="5976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 ACGG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G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CT TGAC AGAT TCACCAG T TACGTAACAAGA  TCGT</a:t>
            </a:r>
            <a:r>
              <a:rPr lang="fr-FR" sz="1100" b="1" dirty="0" smtClean="0">
                <a:solidFill>
                  <a:srgbClr val="FF0000"/>
                </a:solidFill>
                <a:latin typeface="Century Gothic" pitchFamily="34" charset="0"/>
                <a:cs typeface="Arial" pitchFamily="34" charset="0"/>
              </a:rPr>
              <a:t>T </a:t>
            </a:r>
            <a:r>
              <a:rPr lang="fr-FR" sz="1100" dirty="0" smtClean="0">
                <a:latin typeface="Century Gothic" pitchFamily="34" charset="0"/>
                <a:cs typeface="Arial" pitchFamily="34" charset="0"/>
              </a:rPr>
              <a:t>T T G T CCC</a:t>
            </a:r>
            <a:endParaRPr lang="en-US" sz="1100" dirty="0"/>
          </a:p>
        </p:txBody>
      </p:sp>
      <p:grpSp>
        <p:nvGrpSpPr>
          <p:cNvPr id="334" name="333 Grupo"/>
          <p:cNvGrpSpPr/>
          <p:nvPr/>
        </p:nvGrpSpPr>
        <p:grpSpPr>
          <a:xfrm>
            <a:off x="2970000" y="3861048"/>
            <a:ext cx="3798016" cy="1728192"/>
            <a:chOff x="2970000" y="3861048"/>
            <a:chExt cx="3798016" cy="1728192"/>
          </a:xfrm>
        </p:grpSpPr>
        <p:sp>
          <p:nvSpPr>
            <p:cNvPr id="335" name="334 Rectángulo"/>
            <p:cNvSpPr/>
            <p:nvPr/>
          </p:nvSpPr>
          <p:spPr>
            <a:xfrm>
              <a:off x="2970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335 Rectángulo"/>
            <p:cNvSpPr/>
            <p:nvPr/>
          </p:nvSpPr>
          <p:spPr>
            <a:xfrm>
              <a:off x="6624000" y="3861048"/>
              <a:ext cx="144016" cy="17281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17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2.77778E-6 0.140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3.05556E-6 0.116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5025E-7 L -5.55556E-7 0.09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43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2864E-6 L -1.66667E-6 0.05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1" grpId="0"/>
      <p:bldP spid="331" grpId="1"/>
      <p:bldP spid="33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23540" y="5661248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…to be done..</a:t>
            </a:r>
            <a:endParaRPr dirty="0"/>
          </a:p>
        </p:txBody>
      </p:sp>
      <p:sp>
        <p:nvSpPr>
          <p:cNvPr id="6" name="5 Rectángulo"/>
          <p:cNvSpPr/>
          <p:nvPr/>
        </p:nvSpPr>
        <p:spPr>
          <a:xfrm>
            <a:off x="1331640" y="3645024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259632" y="1628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343744" y="4746630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grpSp>
        <p:nvGrpSpPr>
          <p:cNvPr id="222" name="865 Grupo"/>
          <p:cNvGrpSpPr/>
          <p:nvPr/>
        </p:nvGrpSpPr>
        <p:grpSpPr>
          <a:xfrm>
            <a:off x="2017440" y="3949080"/>
            <a:ext cx="5410200" cy="504056"/>
            <a:chOff x="2895600" y="2132856"/>
            <a:chExt cx="5410200" cy="504056"/>
          </a:xfrm>
        </p:grpSpPr>
        <p:grpSp>
          <p:nvGrpSpPr>
            <p:cNvPr id="223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6" name="895 Grupo"/>
          <p:cNvGrpSpPr/>
          <p:nvPr/>
        </p:nvGrpSpPr>
        <p:grpSpPr>
          <a:xfrm>
            <a:off x="2194248" y="2478832"/>
            <a:ext cx="5328592" cy="824468"/>
            <a:chOff x="5220072" y="5517232"/>
            <a:chExt cx="3672408" cy="610461"/>
          </a:xfrm>
        </p:grpSpPr>
        <p:grpSp>
          <p:nvGrpSpPr>
            <p:cNvPr id="897" name="170 Grupo"/>
            <p:cNvGrpSpPr/>
            <p:nvPr/>
          </p:nvGrpSpPr>
          <p:grpSpPr>
            <a:xfrm>
              <a:off x="5220072" y="5517232"/>
              <a:ext cx="2808312" cy="610461"/>
              <a:chOff x="2365229" y="685800"/>
              <a:chExt cx="5007609" cy="610461"/>
            </a:xfrm>
          </p:grpSpPr>
          <p:sp>
            <p:nvSpPr>
              <p:cNvPr id="978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0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1055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1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83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1053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4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93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1051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94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00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1045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1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1017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1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104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2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104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3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24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103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5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103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8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6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103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6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7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1033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4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8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2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1003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10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4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1013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4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5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07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101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8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98" name="170 Grupo"/>
            <p:cNvGrpSpPr/>
            <p:nvPr/>
          </p:nvGrpSpPr>
          <p:grpSpPr>
            <a:xfrm rot="10800000">
              <a:off x="6084168" y="5517232"/>
              <a:ext cx="2808312" cy="610461"/>
              <a:chOff x="2365229" y="685800"/>
              <a:chExt cx="5007609" cy="610461"/>
            </a:xfrm>
          </p:grpSpPr>
          <p:sp>
            <p:nvSpPr>
              <p:cNvPr id="899" name="Rectangle 88"/>
              <p:cNvSpPr>
                <a:spLocks noChangeArrowheads="1"/>
              </p:cNvSpPr>
              <p:nvPr/>
            </p:nvSpPr>
            <p:spPr bwMode="auto">
              <a:xfrm>
                <a:off x="3550651" y="686758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97"/>
              <p:cNvSpPr>
                <a:spLocks noChangeArrowheads="1"/>
              </p:cNvSpPr>
              <p:nvPr/>
            </p:nvSpPr>
            <p:spPr bwMode="auto">
              <a:xfrm>
                <a:off x="2509393" y="782592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1" name="Group 98"/>
              <p:cNvGrpSpPr>
                <a:grpSpLocks/>
              </p:cNvGrpSpPr>
              <p:nvPr/>
            </p:nvGrpSpPr>
            <p:grpSpPr bwMode="auto">
              <a:xfrm>
                <a:off x="3374988" y="782592"/>
                <a:ext cx="371315" cy="68042"/>
                <a:chOff x="3256" y="10743"/>
                <a:chExt cx="613" cy="71"/>
              </a:xfrm>
            </p:grpSpPr>
            <p:sp>
              <p:nvSpPr>
                <p:cNvPr id="976" name="Rectangle 99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2" name="Rectangle 112"/>
              <p:cNvSpPr>
                <a:spLocks noChangeArrowheads="1"/>
              </p:cNvSpPr>
              <p:nvPr/>
            </p:nvSpPr>
            <p:spPr bwMode="auto">
              <a:xfrm>
                <a:off x="2375526" y="879384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13"/>
              <p:cNvSpPr>
                <a:spLocks noChangeArrowheads="1"/>
              </p:cNvSpPr>
              <p:nvPr/>
            </p:nvSpPr>
            <p:spPr bwMode="auto">
              <a:xfrm>
                <a:off x="2509393" y="879384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4" name="Group 114"/>
              <p:cNvGrpSpPr>
                <a:grpSpLocks/>
              </p:cNvGrpSpPr>
              <p:nvPr/>
            </p:nvGrpSpPr>
            <p:grpSpPr bwMode="auto">
              <a:xfrm>
                <a:off x="3324107" y="879384"/>
                <a:ext cx="311953" cy="68042"/>
                <a:chOff x="3172" y="10844"/>
                <a:chExt cx="515" cy="71"/>
              </a:xfrm>
            </p:grpSpPr>
            <p:sp>
              <p:nvSpPr>
                <p:cNvPr id="974" name="Rectangle 115"/>
                <p:cNvSpPr>
                  <a:spLocks noChangeArrowheads="1"/>
                </p:cNvSpPr>
                <p:nvPr/>
              </p:nvSpPr>
              <p:spPr bwMode="auto">
                <a:xfrm>
                  <a:off x="3172" y="10844"/>
                  <a:ext cx="515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46" y="10844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5" name="Rectangle 127"/>
              <p:cNvSpPr>
                <a:spLocks noChangeArrowheads="1"/>
              </p:cNvSpPr>
              <p:nvPr/>
            </p:nvSpPr>
            <p:spPr bwMode="auto">
              <a:xfrm>
                <a:off x="2458512" y="991510"/>
                <a:ext cx="25683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28"/>
              <p:cNvSpPr>
                <a:spLocks noChangeArrowheads="1"/>
              </p:cNvSpPr>
              <p:nvPr/>
            </p:nvSpPr>
            <p:spPr bwMode="auto">
              <a:xfrm>
                <a:off x="2504548" y="991510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29"/>
              <p:cNvSpPr>
                <a:spLocks noChangeArrowheads="1"/>
              </p:cNvSpPr>
              <p:nvPr/>
            </p:nvSpPr>
            <p:spPr bwMode="auto">
              <a:xfrm>
                <a:off x="2479107" y="1109385"/>
                <a:ext cx="31740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0"/>
              <p:cNvSpPr>
                <a:spLocks noChangeArrowheads="1"/>
              </p:cNvSpPr>
              <p:nvPr/>
            </p:nvSpPr>
            <p:spPr bwMode="auto">
              <a:xfrm>
                <a:off x="2504548" y="1109385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1"/>
              <p:cNvSpPr>
                <a:spLocks noChangeArrowheads="1"/>
              </p:cNvSpPr>
              <p:nvPr/>
            </p:nvSpPr>
            <p:spPr bwMode="auto">
              <a:xfrm>
                <a:off x="2698383" y="878426"/>
                <a:ext cx="451272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3"/>
              <p:cNvSpPr>
                <a:spLocks noChangeArrowheads="1"/>
              </p:cNvSpPr>
              <p:nvPr/>
            </p:nvSpPr>
            <p:spPr bwMode="auto">
              <a:xfrm>
                <a:off x="2760773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8"/>
              <p:cNvSpPr>
                <a:spLocks noChangeArrowheads="1"/>
              </p:cNvSpPr>
              <p:nvPr/>
            </p:nvSpPr>
            <p:spPr bwMode="auto">
              <a:xfrm>
                <a:off x="2843759" y="1109385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9"/>
              <p:cNvSpPr>
                <a:spLocks noChangeArrowheads="1"/>
              </p:cNvSpPr>
              <p:nvPr/>
            </p:nvSpPr>
            <p:spPr bwMode="auto">
              <a:xfrm>
                <a:off x="3123608" y="991510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50"/>
              <p:cNvSpPr>
                <a:spLocks noChangeArrowheads="1"/>
              </p:cNvSpPr>
              <p:nvPr/>
            </p:nvSpPr>
            <p:spPr bwMode="auto">
              <a:xfrm>
                <a:off x="2677182" y="781633"/>
                <a:ext cx="64692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4" name="Group 151"/>
              <p:cNvGrpSpPr>
                <a:grpSpLocks/>
              </p:cNvGrpSpPr>
              <p:nvPr/>
            </p:nvGrpSpPr>
            <p:grpSpPr bwMode="auto">
              <a:xfrm>
                <a:off x="3380440" y="1109385"/>
                <a:ext cx="371315" cy="68042"/>
                <a:chOff x="3256" y="10743"/>
                <a:chExt cx="613" cy="71"/>
              </a:xfrm>
            </p:grpSpPr>
            <p:sp>
              <p:nvSpPr>
                <p:cNvPr id="972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56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46" y="10743"/>
                  <a:ext cx="67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5" name="Rectangle 155"/>
              <p:cNvSpPr>
                <a:spLocks noChangeArrowheads="1"/>
              </p:cNvSpPr>
              <p:nvPr/>
            </p:nvSpPr>
            <p:spPr bwMode="auto">
              <a:xfrm>
                <a:off x="3027902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57"/>
              <p:cNvSpPr>
                <a:spLocks noChangeArrowheads="1"/>
              </p:cNvSpPr>
              <p:nvPr/>
            </p:nvSpPr>
            <p:spPr bwMode="auto">
              <a:xfrm>
                <a:off x="3427687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58"/>
              <p:cNvSpPr>
                <a:spLocks noChangeArrowheads="1"/>
              </p:cNvSpPr>
              <p:nvPr/>
            </p:nvSpPr>
            <p:spPr bwMode="auto">
              <a:xfrm>
                <a:off x="2365229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59"/>
              <p:cNvSpPr>
                <a:spLocks noChangeArrowheads="1"/>
              </p:cNvSpPr>
              <p:nvPr/>
            </p:nvSpPr>
            <p:spPr bwMode="auto">
              <a:xfrm>
                <a:off x="2698383" y="1228219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60"/>
              <p:cNvSpPr>
                <a:spLocks noChangeArrowheads="1"/>
              </p:cNvSpPr>
              <p:nvPr/>
            </p:nvSpPr>
            <p:spPr bwMode="auto">
              <a:xfrm>
                <a:off x="2504548" y="1228219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62"/>
              <p:cNvSpPr>
                <a:spLocks noChangeArrowheads="1"/>
              </p:cNvSpPr>
              <p:nvPr/>
            </p:nvSpPr>
            <p:spPr bwMode="auto">
              <a:xfrm>
                <a:off x="3556103" y="1225344"/>
                <a:ext cx="40584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21" name="132 Grupo"/>
              <p:cNvGrpSpPr/>
              <p:nvPr/>
            </p:nvGrpSpPr>
            <p:grpSpPr>
              <a:xfrm>
                <a:off x="3611225" y="685800"/>
                <a:ext cx="904967" cy="373752"/>
                <a:chOff x="4137472" y="2315363"/>
                <a:chExt cx="904967" cy="373752"/>
              </a:xfrm>
            </p:grpSpPr>
            <p:sp>
              <p:nvSpPr>
                <p:cNvPr id="966" name="Rectangle 132"/>
                <p:cNvSpPr>
                  <a:spLocks noChangeArrowheads="1"/>
                </p:cNvSpPr>
                <p:nvPr/>
              </p:nvSpPr>
              <p:spPr bwMode="auto">
                <a:xfrm>
                  <a:off x="4222881" y="2511822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4"/>
                <p:cNvSpPr>
                  <a:spLocks noChangeArrowheads="1"/>
                </p:cNvSpPr>
                <p:nvPr/>
              </p:nvSpPr>
              <p:spPr bwMode="auto">
                <a:xfrm>
                  <a:off x="4605099" y="2508947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5"/>
                <p:cNvSpPr>
                  <a:spLocks noChangeArrowheads="1"/>
                </p:cNvSpPr>
                <p:nvPr/>
              </p:nvSpPr>
              <p:spPr bwMode="auto">
                <a:xfrm>
                  <a:off x="4484558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54"/>
                <p:cNvSpPr>
                  <a:spLocks noChangeArrowheads="1"/>
                </p:cNvSpPr>
                <p:nvPr/>
              </p:nvSpPr>
              <p:spPr bwMode="auto">
                <a:xfrm>
                  <a:off x="4137472" y="262107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Rectangle 195"/>
                <p:cNvSpPr>
                  <a:spLocks noChangeArrowheads="1"/>
                </p:cNvSpPr>
                <p:nvPr/>
              </p:nvSpPr>
              <p:spPr bwMode="auto">
                <a:xfrm>
                  <a:off x="4730486" y="2315363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78056" y="2315363"/>
                  <a:ext cx="49973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2" name="139 Grupo"/>
              <p:cNvGrpSpPr/>
              <p:nvPr/>
            </p:nvGrpSpPr>
            <p:grpSpPr>
              <a:xfrm>
                <a:off x="4450167" y="686758"/>
                <a:ext cx="1868086" cy="263543"/>
                <a:chOff x="4976414" y="2316321"/>
                <a:chExt cx="1868086" cy="263543"/>
              </a:xfrm>
            </p:grpSpPr>
            <p:sp>
              <p:nvSpPr>
                <p:cNvPr id="938" name="Rectangle 6"/>
                <p:cNvSpPr>
                  <a:spLocks noChangeArrowheads="1"/>
                </p:cNvSpPr>
                <p:nvPr/>
              </p:nvSpPr>
              <p:spPr bwMode="auto">
                <a:xfrm>
                  <a:off x="6075823" y="2316321"/>
                  <a:ext cx="252591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Rectangle 86"/>
                <p:cNvSpPr>
                  <a:spLocks noChangeArrowheads="1"/>
                </p:cNvSpPr>
                <p:nvPr/>
              </p:nvSpPr>
              <p:spPr bwMode="auto">
                <a:xfrm>
                  <a:off x="5769927" y="2412155"/>
                  <a:ext cx="371315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Rectangle 89"/>
                <p:cNvSpPr>
                  <a:spLocks noChangeArrowheads="1"/>
                </p:cNvSpPr>
                <p:nvPr/>
              </p:nvSpPr>
              <p:spPr bwMode="auto">
                <a:xfrm>
                  <a:off x="5100590" y="2316321"/>
                  <a:ext cx="128416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90"/>
                <p:cNvSpPr>
                  <a:spLocks noChangeArrowheads="1"/>
                </p:cNvSpPr>
                <p:nvPr/>
              </p:nvSpPr>
              <p:spPr bwMode="auto">
                <a:xfrm>
                  <a:off x="5841404" y="2316321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2" name="Group 91"/>
                <p:cNvGrpSpPr>
                  <a:grpSpLocks/>
                </p:cNvGrpSpPr>
                <p:nvPr/>
              </p:nvGrpSpPr>
              <p:grpSpPr bwMode="auto">
                <a:xfrm>
                  <a:off x="6386565" y="2316321"/>
                  <a:ext cx="371315" cy="68042"/>
                  <a:chOff x="7359" y="10643"/>
                  <a:chExt cx="613" cy="71"/>
                </a:xfrm>
              </p:grpSpPr>
              <p:sp>
                <p:nvSpPr>
                  <p:cNvPr id="964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5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3" name="Group 101"/>
                <p:cNvGrpSpPr>
                  <a:grpSpLocks/>
                </p:cNvGrpSpPr>
                <p:nvPr/>
              </p:nvGrpSpPr>
              <p:grpSpPr bwMode="auto">
                <a:xfrm>
                  <a:off x="4976414" y="2412155"/>
                  <a:ext cx="371315" cy="68042"/>
                  <a:chOff x="5031" y="10743"/>
                  <a:chExt cx="613" cy="71"/>
                </a:xfrm>
              </p:grpSpPr>
              <p:sp>
                <p:nvSpPr>
                  <p:cNvPr id="962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3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841404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45" name="Group 105"/>
                <p:cNvGrpSpPr>
                  <a:grpSpLocks/>
                </p:cNvGrpSpPr>
                <p:nvPr/>
              </p:nvGrpSpPr>
              <p:grpSpPr bwMode="auto">
                <a:xfrm>
                  <a:off x="6473185" y="2412155"/>
                  <a:ext cx="371315" cy="69959"/>
                  <a:chOff x="7502" y="10743"/>
                  <a:chExt cx="613" cy="73"/>
                </a:xfrm>
              </p:grpSpPr>
              <p:sp>
                <p:nvSpPr>
                  <p:cNvPr id="960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1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6" name="Group 117"/>
                <p:cNvGrpSpPr>
                  <a:grpSpLocks/>
                </p:cNvGrpSpPr>
                <p:nvPr/>
              </p:nvGrpSpPr>
              <p:grpSpPr bwMode="auto">
                <a:xfrm>
                  <a:off x="5042440" y="2508947"/>
                  <a:ext cx="371315" cy="68042"/>
                  <a:chOff x="5140" y="10844"/>
                  <a:chExt cx="613" cy="71"/>
                </a:xfrm>
              </p:grpSpPr>
              <p:sp>
                <p:nvSpPr>
                  <p:cNvPr id="95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7" name="Group 120"/>
                <p:cNvGrpSpPr>
                  <a:grpSpLocks/>
                </p:cNvGrpSpPr>
                <p:nvPr/>
              </p:nvGrpSpPr>
              <p:grpSpPr bwMode="auto">
                <a:xfrm>
                  <a:off x="5679067" y="2508947"/>
                  <a:ext cx="440369" cy="68042"/>
                  <a:chOff x="6191" y="10844"/>
                  <a:chExt cx="727" cy="71"/>
                </a:xfrm>
              </p:grpSpPr>
              <p:sp>
                <p:nvSpPr>
                  <p:cNvPr id="95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8" name="Group 123"/>
                <p:cNvGrpSpPr>
                  <a:grpSpLocks/>
                </p:cNvGrpSpPr>
                <p:nvPr/>
              </p:nvGrpSpPr>
              <p:grpSpPr bwMode="auto">
                <a:xfrm>
                  <a:off x="6429572" y="2508947"/>
                  <a:ext cx="371315" cy="68042"/>
                  <a:chOff x="7430" y="10844"/>
                  <a:chExt cx="613" cy="71"/>
                </a:xfrm>
              </p:grpSpPr>
              <p:sp>
                <p:nvSpPr>
                  <p:cNvPr id="95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9" name="Rectangle 192"/>
                <p:cNvSpPr>
                  <a:spLocks noChangeArrowheads="1"/>
                </p:cNvSpPr>
                <p:nvPr/>
              </p:nvSpPr>
              <p:spPr bwMode="auto">
                <a:xfrm>
                  <a:off x="5367113" y="241407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193"/>
                <p:cNvSpPr>
                  <a:spLocks noChangeArrowheads="1"/>
                </p:cNvSpPr>
                <p:nvPr/>
              </p:nvSpPr>
              <p:spPr bwMode="auto">
                <a:xfrm>
                  <a:off x="5431321" y="2508947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Rectangle 194"/>
                <p:cNvSpPr>
                  <a:spLocks noChangeArrowheads="1"/>
                </p:cNvSpPr>
                <p:nvPr/>
              </p:nvSpPr>
              <p:spPr bwMode="auto">
                <a:xfrm>
                  <a:off x="5267773" y="2316321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Rectangle 197"/>
                <p:cNvSpPr>
                  <a:spLocks noChangeArrowheads="1"/>
                </p:cNvSpPr>
                <p:nvPr/>
              </p:nvSpPr>
              <p:spPr bwMode="auto">
                <a:xfrm>
                  <a:off x="6161232" y="2411196"/>
                  <a:ext cx="25622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Rectangle 198"/>
                <p:cNvSpPr>
                  <a:spLocks noChangeArrowheads="1"/>
                </p:cNvSpPr>
                <p:nvPr/>
              </p:nvSpPr>
              <p:spPr bwMode="auto">
                <a:xfrm>
                  <a:off x="6119436" y="2511822"/>
                  <a:ext cx="267129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23" name="168 Grupo"/>
              <p:cNvGrpSpPr/>
              <p:nvPr/>
            </p:nvGrpSpPr>
            <p:grpSpPr>
              <a:xfrm>
                <a:off x="6274640" y="685800"/>
                <a:ext cx="1098198" cy="375669"/>
                <a:chOff x="6800887" y="2315363"/>
                <a:chExt cx="1098198" cy="375669"/>
              </a:xfrm>
            </p:grpSpPr>
            <p:grpSp>
              <p:nvGrpSpPr>
                <p:cNvPr id="924" name="Group 94"/>
                <p:cNvGrpSpPr>
                  <a:grpSpLocks/>
                </p:cNvGrpSpPr>
                <p:nvPr/>
              </p:nvGrpSpPr>
              <p:grpSpPr bwMode="auto">
                <a:xfrm>
                  <a:off x="7359981" y="2316321"/>
                  <a:ext cx="539104" cy="68042"/>
                  <a:chOff x="8966" y="10643"/>
                  <a:chExt cx="890" cy="71"/>
                </a:xfrm>
              </p:grpSpPr>
              <p:sp>
                <p:nvSpPr>
                  <p:cNvPr id="93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5" name="Group 108"/>
                <p:cNvGrpSpPr>
                  <a:grpSpLocks/>
                </p:cNvGrpSpPr>
                <p:nvPr/>
              </p:nvGrpSpPr>
              <p:grpSpPr bwMode="auto">
                <a:xfrm>
                  <a:off x="7070439" y="2621073"/>
                  <a:ext cx="371315" cy="69959"/>
                  <a:chOff x="8491" y="10743"/>
                  <a:chExt cx="613" cy="73"/>
                </a:xfrm>
              </p:grpSpPr>
              <p:sp>
                <p:nvSpPr>
                  <p:cNvPr id="93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8491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743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6" name="Rectangle 111"/>
                <p:cNvSpPr>
                  <a:spLocks noChangeArrowheads="1"/>
                </p:cNvSpPr>
                <p:nvPr/>
              </p:nvSpPr>
              <p:spPr bwMode="auto">
                <a:xfrm>
                  <a:off x="7555633" y="2412155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7555633" y="2508947"/>
                  <a:ext cx="278032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28" name="Group 136"/>
                <p:cNvGrpSpPr>
                  <a:grpSpLocks/>
                </p:cNvGrpSpPr>
                <p:nvPr/>
              </p:nvGrpSpPr>
              <p:grpSpPr bwMode="auto">
                <a:xfrm>
                  <a:off x="6899622" y="2507989"/>
                  <a:ext cx="459753" cy="68042"/>
                  <a:chOff x="8276" y="10844"/>
                  <a:chExt cx="759" cy="71"/>
                </a:xfrm>
              </p:grpSpPr>
              <p:sp>
                <p:nvSpPr>
                  <p:cNvPr id="93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9" name="Rectangle 199"/>
                <p:cNvSpPr>
                  <a:spLocks noChangeArrowheads="1"/>
                </p:cNvSpPr>
                <p:nvPr/>
              </p:nvSpPr>
              <p:spPr bwMode="auto">
                <a:xfrm>
                  <a:off x="7270938" y="2315363"/>
                  <a:ext cx="129021" cy="68042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Rectangle 200"/>
                <p:cNvSpPr>
                  <a:spLocks noChangeArrowheads="1"/>
                </p:cNvSpPr>
                <p:nvPr/>
              </p:nvSpPr>
              <p:spPr bwMode="auto">
                <a:xfrm>
                  <a:off x="6800887" y="2315363"/>
                  <a:ext cx="429466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Rectangle 201"/>
                <p:cNvSpPr>
                  <a:spLocks noChangeArrowheads="1"/>
                </p:cNvSpPr>
                <p:nvPr/>
              </p:nvSpPr>
              <p:spPr bwMode="auto">
                <a:xfrm>
                  <a:off x="6958984" y="2411196"/>
                  <a:ext cx="311953" cy="68042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01" name="1100 Grupo"/>
          <p:cNvGrpSpPr/>
          <p:nvPr/>
        </p:nvGrpSpPr>
        <p:grpSpPr>
          <a:xfrm>
            <a:off x="1977752" y="5719170"/>
            <a:ext cx="3851838" cy="140100"/>
            <a:chOff x="2843808" y="4711058"/>
            <a:chExt cx="3851838" cy="140100"/>
          </a:xfrm>
        </p:grpSpPr>
        <p:sp>
          <p:nvSpPr>
            <p:cNvPr id="1096" name="Rectangle 3"/>
            <p:cNvSpPr>
              <a:spLocks noChangeArrowheads="1"/>
            </p:cNvSpPr>
            <p:nvPr/>
          </p:nvSpPr>
          <p:spPr bwMode="auto">
            <a:xfrm>
              <a:off x="2843808" y="4711058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Rectangle 3"/>
            <p:cNvSpPr>
              <a:spLocks noChangeArrowheads="1"/>
            </p:cNvSpPr>
            <p:nvPr/>
          </p:nvSpPr>
          <p:spPr bwMode="auto">
            <a:xfrm>
              <a:off x="3804702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Rectangle 3"/>
            <p:cNvSpPr>
              <a:spLocks noChangeArrowheads="1"/>
            </p:cNvSpPr>
            <p:nvPr/>
          </p:nvSpPr>
          <p:spPr bwMode="auto">
            <a:xfrm>
              <a:off x="6084168" y="4711058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Rectangle 3"/>
            <p:cNvSpPr>
              <a:spLocks noChangeArrowheads="1"/>
            </p:cNvSpPr>
            <p:nvPr/>
          </p:nvSpPr>
          <p:spPr bwMode="auto">
            <a:xfrm>
              <a:off x="4932040" y="4711058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2" name="Rectangle 3"/>
          <p:cNvSpPr>
            <a:spLocks noChangeArrowheads="1"/>
          </p:cNvSpPr>
          <p:nvPr/>
        </p:nvSpPr>
        <p:spPr bwMode="auto">
          <a:xfrm>
            <a:off x="4065984" y="5881188"/>
            <a:ext cx="925079" cy="1401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99" name="1098 Grupo"/>
          <p:cNvGrpSpPr/>
          <p:nvPr/>
        </p:nvGrpSpPr>
        <p:grpSpPr>
          <a:xfrm>
            <a:off x="1977752" y="5373216"/>
            <a:ext cx="5328592" cy="140100"/>
            <a:chOff x="2843808" y="4365104"/>
            <a:chExt cx="5328592" cy="140100"/>
          </a:xfrm>
        </p:grpSpPr>
        <p:sp>
          <p:nvSpPr>
            <p:cNvPr id="1095" name="Rectangle 3"/>
            <p:cNvSpPr>
              <a:spLocks noChangeArrowheads="1"/>
            </p:cNvSpPr>
            <p:nvPr/>
          </p:nvSpPr>
          <p:spPr bwMode="auto">
            <a:xfrm>
              <a:off x="2843808" y="4365104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Rectangle 3"/>
            <p:cNvSpPr>
              <a:spLocks noChangeArrowheads="1"/>
            </p:cNvSpPr>
            <p:nvPr/>
          </p:nvSpPr>
          <p:spPr bwMode="auto">
            <a:xfrm>
              <a:off x="3804702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Rectangle 3"/>
            <p:cNvSpPr>
              <a:spLocks noChangeArrowheads="1"/>
            </p:cNvSpPr>
            <p:nvPr/>
          </p:nvSpPr>
          <p:spPr bwMode="auto">
            <a:xfrm>
              <a:off x="6084168" y="4365104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Rectangle 3"/>
            <p:cNvSpPr>
              <a:spLocks noChangeArrowheads="1"/>
            </p:cNvSpPr>
            <p:nvPr/>
          </p:nvSpPr>
          <p:spPr bwMode="auto">
            <a:xfrm>
              <a:off x="4932040" y="4365104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Rectangle 3"/>
            <p:cNvSpPr>
              <a:spLocks noChangeArrowheads="1"/>
            </p:cNvSpPr>
            <p:nvPr/>
          </p:nvSpPr>
          <p:spPr bwMode="auto">
            <a:xfrm>
              <a:off x="6774737" y="4365104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0" name="1099 Grupo"/>
          <p:cNvGrpSpPr/>
          <p:nvPr/>
        </p:nvGrpSpPr>
        <p:grpSpPr>
          <a:xfrm>
            <a:off x="1977752" y="5546191"/>
            <a:ext cx="5328592" cy="140101"/>
            <a:chOff x="2843808" y="4538079"/>
            <a:chExt cx="5328592" cy="140101"/>
          </a:xfrm>
        </p:grpSpPr>
        <p:sp>
          <p:nvSpPr>
            <p:cNvPr id="1097" name="Rectangle 3"/>
            <p:cNvSpPr>
              <a:spLocks noChangeArrowheads="1"/>
            </p:cNvSpPr>
            <p:nvPr/>
          </p:nvSpPr>
          <p:spPr bwMode="auto">
            <a:xfrm>
              <a:off x="2843808" y="4538079"/>
              <a:ext cx="873540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3"/>
            <p:cNvSpPr>
              <a:spLocks noChangeArrowheads="1"/>
            </p:cNvSpPr>
            <p:nvPr/>
          </p:nvSpPr>
          <p:spPr bwMode="auto">
            <a:xfrm>
              <a:off x="3804702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Rectangle 3"/>
            <p:cNvSpPr>
              <a:spLocks noChangeArrowheads="1"/>
            </p:cNvSpPr>
            <p:nvPr/>
          </p:nvSpPr>
          <p:spPr bwMode="auto">
            <a:xfrm>
              <a:off x="6084168" y="4538079"/>
              <a:ext cx="61147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3"/>
            <p:cNvSpPr>
              <a:spLocks noChangeArrowheads="1"/>
            </p:cNvSpPr>
            <p:nvPr/>
          </p:nvSpPr>
          <p:spPr bwMode="auto">
            <a:xfrm>
              <a:off x="4932040" y="4538079"/>
              <a:ext cx="1048248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Rectangle 3"/>
            <p:cNvSpPr>
              <a:spLocks noChangeArrowheads="1"/>
            </p:cNvSpPr>
            <p:nvPr/>
          </p:nvSpPr>
          <p:spPr bwMode="auto">
            <a:xfrm>
              <a:off x="6774737" y="4538080"/>
              <a:ext cx="1397663" cy="1401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1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84 Grupo"/>
          <p:cNvGrpSpPr/>
          <p:nvPr/>
        </p:nvGrpSpPr>
        <p:grpSpPr>
          <a:xfrm>
            <a:off x="2051720" y="5877272"/>
            <a:ext cx="4724400" cy="609600"/>
            <a:chOff x="4297680" y="4190994"/>
            <a:chExt cx="4191000" cy="457206"/>
          </a:xfrm>
        </p:grpSpPr>
        <p:grpSp>
          <p:nvGrpSpPr>
            <p:cNvPr id="3" name="83 Grupo"/>
            <p:cNvGrpSpPr/>
            <p:nvPr/>
          </p:nvGrpSpPr>
          <p:grpSpPr>
            <a:xfrm>
              <a:off x="4297680" y="4190994"/>
              <a:ext cx="4191000" cy="457206"/>
              <a:chOff x="4297680" y="4191000"/>
              <a:chExt cx="4191000" cy="457206"/>
            </a:xfrm>
          </p:grpSpPr>
          <p:sp>
            <p:nvSpPr>
              <p:cNvPr id="82" name="Rectangle 27"/>
              <p:cNvSpPr>
                <a:spLocks noChangeArrowheads="1"/>
              </p:cNvSpPr>
              <p:nvPr/>
            </p:nvSpPr>
            <p:spPr bwMode="auto">
              <a:xfrm>
                <a:off x="7068312" y="4471416"/>
                <a:ext cx="1416676" cy="98168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44 Grupo"/>
              <p:cNvGrpSpPr/>
              <p:nvPr/>
            </p:nvGrpSpPr>
            <p:grpSpPr>
              <a:xfrm>
                <a:off x="4297680" y="4191000"/>
                <a:ext cx="4191000" cy="457206"/>
                <a:chOff x="3657600" y="5791193"/>
                <a:chExt cx="5410200" cy="582216"/>
              </a:xfrm>
            </p:grpSpPr>
            <p:sp>
              <p:nvSpPr>
                <p:cNvPr id="4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9436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" name="Group 23"/>
                <p:cNvGrpSpPr>
                  <a:grpSpLocks/>
                </p:cNvGrpSpPr>
                <p:nvPr/>
              </p:nvGrpSpPr>
              <p:grpSpPr bwMode="auto">
                <a:xfrm>
                  <a:off x="6324600" y="5791193"/>
                  <a:ext cx="838200" cy="291104"/>
                  <a:chOff x="7181" y="5756"/>
                  <a:chExt cx="3496" cy="333"/>
                </a:xfrm>
              </p:grpSpPr>
              <p:grpSp>
                <p:nvGrpSpPr>
                  <p:cNvPr id="6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9433" y="5946"/>
                    <a:ext cx="1244" cy="143"/>
                    <a:chOff x="4700" y="5284"/>
                    <a:chExt cx="1244" cy="143"/>
                  </a:xfrm>
                </p:grpSpPr>
                <p:sp>
                  <p:nvSpPr>
                    <p:cNvPr id="74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0" y="5284"/>
                      <a:ext cx="1244" cy="143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18" y="5292"/>
                      <a:ext cx="474" cy="135"/>
                    </a:xfrm>
                    <a:prstGeom prst="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9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946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181" y="5761"/>
                    <a:ext cx="2244" cy="143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9433" y="5756"/>
                    <a:ext cx="1244" cy="143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Rectangle 30"/>
                <p:cNvSpPr>
                  <a:spLocks noChangeArrowheads="1"/>
                </p:cNvSpPr>
                <p:nvPr/>
              </p:nvSpPr>
              <p:spPr bwMode="auto">
                <a:xfrm>
                  <a:off x="5950139" y="5791200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57912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28"/>
                <p:cNvSpPr>
                  <a:spLocks noChangeArrowheads="1"/>
                </p:cNvSpPr>
                <p:nvPr/>
              </p:nvSpPr>
              <p:spPr bwMode="auto">
                <a:xfrm>
                  <a:off x="5105400" y="5955547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29"/>
                <p:cNvSpPr>
                  <a:spLocks noChangeArrowheads="1"/>
                </p:cNvSpPr>
                <p:nvPr/>
              </p:nvSpPr>
              <p:spPr bwMode="auto">
                <a:xfrm>
                  <a:off x="5105400" y="5795571"/>
                  <a:ext cx="842821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5950139" y="5955547"/>
                  <a:ext cx="298261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6"/>
                <p:cNvSpPr>
                  <a:spLocks noChangeArrowheads="1"/>
                </p:cNvSpPr>
                <p:nvPr/>
              </p:nvSpPr>
              <p:spPr bwMode="auto">
                <a:xfrm>
                  <a:off x="6019800" y="5791200"/>
                  <a:ext cx="1524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57912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1" y="6096000"/>
                  <a:ext cx="108204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27"/>
                <p:cNvSpPr>
                  <a:spLocks noChangeArrowheads="1"/>
                </p:cNvSpPr>
                <p:nvPr/>
              </p:nvSpPr>
              <p:spPr bwMode="auto">
                <a:xfrm>
                  <a:off x="3657600" y="6248400"/>
                  <a:ext cx="13716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4953000" y="62484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7912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59436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25"/>
                <p:cNvSpPr>
                  <a:spLocks noChangeArrowheads="1"/>
                </p:cNvSpPr>
                <p:nvPr/>
              </p:nvSpPr>
              <p:spPr bwMode="auto">
                <a:xfrm>
                  <a:off x="3810000" y="6096000"/>
                  <a:ext cx="152400" cy="12500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7912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7239000" y="5943600"/>
                  <a:ext cx="1828800" cy="125009"/>
                </a:xfrm>
                <a:prstGeom prst="rect">
                  <a:avLst/>
                </a:prstGeom>
                <a:solidFill>
                  <a:srgbClr val="C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7912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26"/>
                <p:cNvSpPr>
                  <a:spLocks noChangeArrowheads="1"/>
                </p:cNvSpPr>
                <p:nvPr/>
              </p:nvSpPr>
              <p:spPr bwMode="auto">
                <a:xfrm>
                  <a:off x="8686800" y="5943600"/>
                  <a:ext cx="304800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31"/>
                <p:cNvSpPr>
                  <a:spLocks noChangeArrowheads="1"/>
                </p:cNvSpPr>
                <p:nvPr/>
              </p:nvSpPr>
              <p:spPr bwMode="auto">
                <a:xfrm>
                  <a:off x="8382000" y="5791200"/>
                  <a:ext cx="145861" cy="125009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7696200" y="5943600"/>
                  <a:ext cx="45719" cy="1180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82 Grupo"/>
              <p:cNvGrpSpPr/>
              <p:nvPr/>
            </p:nvGrpSpPr>
            <p:grpSpPr>
              <a:xfrm>
                <a:off x="6830568" y="4471416"/>
                <a:ext cx="231047" cy="98167"/>
                <a:chOff x="6705600" y="4642708"/>
                <a:chExt cx="231047" cy="98167"/>
              </a:xfrm>
            </p:grpSpPr>
            <p:sp>
              <p:nvSpPr>
                <p:cNvPr id="80" name="Rectangle 25"/>
                <p:cNvSpPr>
                  <a:spLocks noChangeArrowheads="1"/>
                </p:cNvSpPr>
                <p:nvPr/>
              </p:nvSpPr>
              <p:spPr bwMode="auto">
                <a:xfrm>
                  <a:off x="6705600" y="4642708"/>
                  <a:ext cx="231047" cy="98167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6781800" y="4648200"/>
                  <a:ext cx="88036" cy="9267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8" name="Rectangle 26"/>
            <p:cNvSpPr>
              <a:spLocks noChangeArrowheads="1"/>
            </p:cNvSpPr>
            <p:nvPr/>
          </p:nvSpPr>
          <p:spPr bwMode="auto">
            <a:xfrm>
              <a:off x="8193024" y="4473832"/>
              <a:ext cx="236113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 flipH="1">
              <a:off x="7424928" y="4473832"/>
              <a:ext cx="35416" cy="92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7" name="136 Rectángulo"/>
          <p:cNvSpPr/>
          <p:nvPr/>
        </p:nvSpPr>
        <p:spPr>
          <a:xfrm>
            <a:off x="1823120" y="5801072"/>
            <a:ext cx="5029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85 Rectángulo"/>
          <p:cNvSpPr/>
          <p:nvPr/>
        </p:nvSpPr>
        <p:spPr>
          <a:xfrm>
            <a:off x="1835696" y="5466710"/>
            <a:ext cx="5103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600" dirty="0" smtClean="0"/>
              <a:t>S</a:t>
            </a:r>
            <a:r>
              <a:rPr lang="en-US" sz="1600" dirty="0" err="1" smtClean="0"/>
              <a:t>imulated</a:t>
            </a:r>
            <a:r>
              <a:rPr lang="fr-BE" sz="1600" dirty="0" smtClean="0"/>
              <a:t> data :</a:t>
            </a:r>
            <a:endParaRPr lang="en-US" sz="1600" dirty="0"/>
          </a:p>
        </p:txBody>
      </p:sp>
      <p:sp>
        <p:nvSpPr>
          <p:cNvPr id="70" name="69 Rectángulo"/>
          <p:cNvSpPr/>
          <p:nvPr/>
        </p:nvSpPr>
        <p:spPr>
          <a:xfrm>
            <a:off x="1691680" y="1052736"/>
            <a:ext cx="708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err="1" smtClean="0"/>
              <a:t>Sample</a:t>
            </a:r>
            <a:r>
              <a:rPr lang="fr-BE" sz="1600" dirty="0" smtClean="0"/>
              <a:t> chromosomes </a:t>
            </a:r>
            <a:r>
              <a:rPr lang="fr-BE" sz="1600" dirty="0" err="1" smtClean="0"/>
              <a:t>from</a:t>
            </a:r>
            <a:r>
              <a:rPr lang="fr-BE" sz="1600" dirty="0" smtClean="0"/>
              <a:t> </a:t>
            </a:r>
            <a:r>
              <a:rPr lang="fr-BE" sz="1600" i="1" dirty="0" smtClean="0"/>
              <a:t>S. Pastorianus (</a:t>
            </a:r>
            <a:r>
              <a:rPr lang="fr-BE" sz="1600" i="1" dirty="0" err="1" smtClean="0"/>
              <a:t>Hybrid</a:t>
            </a:r>
            <a:r>
              <a:rPr lang="fr-BE" sz="1600" i="1" dirty="0" smtClean="0"/>
              <a:t> of S.cerevisiae and S.eubayanus)</a:t>
            </a:r>
            <a:endParaRPr lang="en-US" sz="1600" i="1" dirty="0"/>
          </a:p>
        </p:txBody>
      </p:sp>
      <p:sp>
        <p:nvSpPr>
          <p:cNvPr id="218" name="217 Rectángulo"/>
          <p:cNvSpPr/>
          <p:nvPr/>
        </p:nvSpPr>
        <p:spPr>
          <a:xfrm>
            <a:off x="3551336" y="54359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amount</a:t>
            </a:r>
            <a:r>
              <a:rPr lang="fr-BE" dirty="0" smtClean="0"/>
              <a:t> of variation?</a:t>
            </a:r>
            <a:endParaRPr lang="en-US" dirty="0"/>
          </a:p>
        </p:txBody>
      </p:sp>
      <p:pic>
        <p:nvPicPr>
          <p:cNvPr id="556" name="Picture 2"/>
          <p:cNvPicPr>
            <a:picLocks noChangeAspect="1" noChangeArrowheads="1"/>
          </p:cNvPicPr>
          <p:nvPr/>
        </p:nvPicPr>
        <p:blipFill>
          <a:blip r:embed="rId3" cstate="print"/>
          <a:srcRect l="29767" t="88719" r="43773" b="4561"/>
          <a:stretch>
            <a:fillRect/>
          </a:stretch>
        </p:blipFill>
        <p:spPr bwMode="auto">
          <a:xfrm>
            <a:off x="3563888" y="4509120"/>
            <a:ext cx="40324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7" name="556 Rectángulo"/>
          <p:cNvSpPr/>
          <p:nvPr/>
        </p:nvSpPr>
        <p:spPr>
          <a:xfrm>
            <a:off x="1907704" y="1772816"/>
            <a:ext cx="1404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</a:t>
            </a:r>
            <a:endParaRPr lang="en-US" sz="1600" i="1" dirty="0"/>
          </a:p>
        </p:txBody>
      </p:sp>
      <p:sp>
        <p:nvSpPr>
          <p:cNvPr id="558" name="557 Rectángulo"/>
          <p:cNvSpPr/>
          <p:nvPr/>
        </p:nvSpPr>
        <p:spPr>
          <a:xfrm>
            <a:off x="1907704" y="2442374"/>
            <a:ext cx="1455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</a:t>
            </a:r>
            <a:endParaRPr lang="en-US" sz="1600" i="1" dirty="0"/>
          </a:p>
        </p:txBody>
      </p:sp>
      <p:sp>
        <p:nvSpPr>
          <p:cNvPr id="559" name="558 Rectángulo"/>
          <p:cNvSpPr/>
          <p:nvPr/>
        </p:nvSpPr>
        <p:spPr>
          <a:xfrm>
            <a:off x="1907704" y="3162454"/>
            <a:ext cx="1507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III</a:t>
            </a:r>
            <a:endParaRPr lang="en-US" sz="1600" i="1" dirty="0"/>
          </a:p>
        </p:txBody>
      </p:sp>
      <p:sp>
        <p:nvSpPr>
          <p:cNvPr id="560" name="559 Rectángulo"/>
          <p:cNvSpPr/>
          <p:nvPr/>
        </p:nvSpPr>
        <p:spPr>
          <a:xfrm>
            <a:off x="1907704" y="3954542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IV</a:t>
            </a:r>
            <a:endParaRPr lang="en-US" sz="1600" i="1" dirty="0"/>
          </a:p>
        </p:txBody>
      </p:sp>
      <p:sp>
        <p:nvSpPr>
          <p:cNvPr id="561" name="560 Rectángulo"/>
          <p:cNvSpPr/>
          <p:nvPr/>
        </p:nvSpPr>
        <p:spPr>
          <a:xfrm>
            <a:off x="1907704" y="4602614"/>
            <a:ext cx="1510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Chromosome X</a:t>
            </a:r>
            <a:endParaRPr lang="en-US" sz="1600" i="1" dirty="0"/>
          </a:p>
        </p:txBody>
      </p:sp>
      <p:sp>
        <p:nvSpPr>
          <p:cNvPr id="562" name="561 Rectángulo"/>
          <p:cNvSpPr/>
          <p:nvPr/>
        </p:nvSpPr>
        <p:spPr>
          <a:xfrm>
            <a:off x="2411760" y="49411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sp>
        <p:nvSpPr>
          <p:cNvPr id="563" name="562 Rectángulo"/>
          <p:cNvSpPr/>
          <p:nvPr/>
        </p:nvSpPr>
        <p:spPr>
          <a:xfrm>
            <a:off x="2483768" y="1340768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…</a:t>
            </a:r>
            <a:endParaRPr lang="en-US" sz="1600" i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l="30207" t="20600" r="44246" b="47480"/>
          <a:stretch>
            <a:fillRect/>
          </a:stretch>
        </p:blipFill>
        <p:spPr bwMode="auto">
          <a:xfrm>
            <a:off x="3563888" y="1628799"/>
            <a:ext cx="4032448" cy="283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7" name="546 Grupo"/>
          <p:cNvGrpSpPr/>
          <p:nvPr/>
        </p:nvGrpSpPr>
        <p:grpSpPr>
          <a:xfrm>
            <a:off x="2298250" y="5877272"/>
            <a:ext cx="5113020" cy="699255"/>
            <a:chOff x="2298250" y="5877272"/>
            <a:chExt cx="5113020" cy="699255"/>
          </a:xfrm>
        </p:grpSpPr>
        <p:grpSp>
          <p:nvGrpSpPr>
            <p:cNvPr id="567" name="412 Grupo"/>
            <p:cNvGrpSpPr/>
            <p:nvPr/>
          </p:nvGrpSpPr>
          <p:grpSpPr>
            <a:xfrm>
              <a:off x="2298250" y="5899089"/>
              <a:ext cx="838200" cy="508079"/>
              <a:chOff x="2667000" y="5638800"/>
              <a:chExt cx="914400" cy="457200"/>
            </a:xfrm>
          </p:grpSpPr>
          <p:sp>
            <p:nvSpPr>
              <p:cNvPr id="600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413 Grupo"/>
            <p:cNvGrpSpPr/>
            <p:nvPr/>
          </p:nvGrpSpPr>
          <p:grpSpPr>
            <a:xfrm>
              <a:off x="3220270" y="5899089"/>
              <a:ext cx="1005840" cy="508079"/>
              <a:chOff x="2667000" y="5638800"/>
              <a:chExt cx="914400" cy="457200"/>
            </a:xfrm>
          </p:grpSpPr>
          <p:sp>
            <p:nvSpPr>
              <p:cNvPr id="597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4" name="Rectangle 3"/>
            <p:cNvSpPr>
              <a:spLocks noChangeArrowheads="1"/>
            </p:cNvSpPr>
            <p:nvPr/>
          </p:nvSpPr>
          <p:spPr bwMode="auto">
            <a:xfrm>
              <a:off x="5425420" y="5877272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3"/>
            <p:cNvSpPr>
              <a:spLocks noChangeArrowheads="1"/>
            </p:cNvSpPr>
            <p:nvPr/>
          </p:nvSpPr>
          <p:spPr bwMode="auto">
            <a:xfrm>
              <a:off x="5425420" y="6238903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3"/>
            <p:cNvSpPr>
              <a:spLocks noChangeArrowheads="1"/>
            </p:cNvSpPr>
            <p:nvPr/>
          </p:nvSpPr>
          <p:spPr bwMode="auto">
            <a:xfrm>
              <a:off x="5425420" y="6058086"/>
              <a:ext cx="586740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5" name="413 Grupo"/>
            <p:cNvGrpSpPr/>
            <p:nvPr/>
          </p:nvGrpSpPr>
          <p:grpSpPr>
            <a:xfrm>
              <a:off x="4358248" y="5899089"/>
              <a:ext cx="1005840" cy="508079"/>
              <a:chOff x="2667000" y="5638800"/>
              <a:chExt cx="914400" cy="457200"/>
            </a:xfrm>
          </p:grpSpPr>
          <p:sp>
            <p:nvSpPr>
              <p:cNvPr id="591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3"/>
              <p:cNvSpPr>
                <a:spLocks noChangeArrowheads="1"/>
              </p:cNvSpPr>
              <p:nvPr/>
            </p:nvSpPr>
            <p:spPr bwMode="auto">
              <a:xfrm>
                <a:off x="2667000" y="596421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9" name="Rectangle 3"/>
            <p:cNvSpPr>
              <a:spLocks noChangeArrowheads="1"/>
            </p:cNvSpPr>
            <p:nvPr/>
          </p:nvSpPr>
          <p:spPr bwMode="auto">
            <a:xfrm>
              <a:off x="4358248" y="6430079"/>
              <a:ext cx="887654" cy="1464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0" name="412 Grupo"/>
            <p:cNvGrpSpPr/>
            <p:nvPr/>
          </p:nvGrpSpPr>
          <p:grpSpPr>
            <a:xfrm>
              <a:off x="6070150" y="5899089"/>
              <a:ext cx="1341120" cy="327262"/>
              <a:chOff x="2667000" y="5638800"/>
              <a:chExt cx="914400" cy="294490"/>
            </a:xfrm>
          </p:grpSpPr>
          <p:sp>
            <p:nvSpPr>
              <p:cNvPr id="583" name="Rectangle 3"/>
              <p:cNvSpPr>
                <a:spLocks noChangeArrowheads="1"/>
              </p:cNvSpPr>
              <p:nvPr/>
            </p:nvSpPr>
            <p:spPr bwMode="auto">
              <a:xfrm>
                <a:off x="2667000" y="5638800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3"/>
              <p:cNvSpPr>
                <a:spLocks noChangeArrowheads="1"/>
              </p:cNvSpPr>
              <p:nvPr/>
            </p:nvSpPr>
            <p:spPr bwMode="auto">
              <a:xfrm>
                <a:off x="2667000" y="5801507"/>
                <a:ext cx="914400" cy="13178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6" name="545 Grupo"/>
          <p:cNvGrpSpPr/>
          <p:nvPr/>
        </p:nvGrpSpPr>
        <p:grpSpPr>
          <a:xfrm>
            <a:off x="2714710" y="5877272"/>
            <a:ext cx="4042764" cy="699255"/>
            <a:chOff x="2714710" y="5877272"/>
            <a:chExt cx="4042764" cy="699255"/>
          </a:xfrm>
        </p:grpSpPr>
        <p:sp>
          <p:nvSpPr>
            <p:cNvPr id="568" name="Rectangle 3"/>
            <p:cNvSpPr>
              <a:spLocks noChangeArrowheads="1"/>
            </p:cNvSpPr>
            <p:nvPr/>
          </p:nvSpPr>
          <p:spPr bwMode="auto">
            <a:xfrm>
              <a:off x="27173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3"/>
            <p:cNvSpPr>
              <a:spLocks noChangeArrowheads="1"/>
            </p:cNvSpPr>
            <p:nvPr/>
          </p:nvSpPr>
          <p:spPr bwMode="auto">
            <a:xfrm>
              <a:off x="2714710" y="6077783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3"/>
            <p:cNvSpPr>
              <a:spLocks noChangeArrowheads="1"/>
            </p:cNvSpPr>
            <p:nvPr/>
          </p:nvSpPr>
          <p:spPr bwMode="auto">
            <a:xfrm>
              <a:off x="27173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3"/>
            <p:cNvSpPr>
              <a:spLocks noChangeArrowheads="1"/>
            </p:cNvSpPr>
            <p:nvPr/>
          </p:nvSpPr>
          <p:spPr bwMode="auto">
            <a:xfrm>
              <a:off x="3555550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3"/>
            <p:cNvSpPr>
              <a:spLocks noChangeArrowheads="1"/>
            </p:cNvSpPr>
            <p:nvPr/>
          </p:nvSpPr>
          <p:spPr bwMode="auto">
            <a:xfrm>
              <a:off x="3555550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3"/>
            <p:cNvSpPr>
              <a:spLocks noChangeArrowheads="1"/>
            </p:cNvSpPr>
            <p:nvPr/>
          </p:nvSpPr>
          <p:spPr bwMode="auto">
            <a:xfrm>
              <a:off x="3555550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3"/>
            <p:cNvSpPr>
              <a:spLocks noChangeArrowheads="1"/>
            </p:cNvSpPr>
            <p:nvPr/>
          </p:nvSpPr>
          <p:spPr bwMode="auto">
            <a:xfrm>
              <a:off x="5844520" y="5877272"/>
              <a:ext cx="167640" cy="1464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3"/>
            <p:cNvSpPr>
              <a:spLocks noChangeArrowheads="1"/>
            </p:cNvSpPr>
            <p:nvPr/>
          </p:nvSpPr>
          <p:spPr bwMode="auto">
            <a:xfrm>
              <a:off x="5841880" y="6055966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3"/>
            <p:cNvSpPr>
              <a:spLocks noChangeArrowheads="1"/>
            </p:cNvSpPr>
            <p:nvPr/>
          </p:nvSpPr>
          <p:spPr bwMode="auto">
            <a:xfrm>
              <a:off x="5844520" y="6238902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3"/>
            <p:cNvSpPr>
              <a:spLocks noChangeArrowheads="1"/>
            </p:cNvSpPr>
            <p:nvPr/>
          </p:nvSpPr>
          <p:spPr bwMode="auto">
            <a:xfrm>
              <a:off x="4693528" y="5899089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3"/>
            <p:cNvSpPr>
              <a:spLocks noChangeArrowheads="1"/>
            </p:cNvSpPr>
            <p:nvPr/>
          </p:nvSpPr>
          <p:spPr bwMode="auto">
            <a:xfrm>
              <a:off x="4693528" y="6077783"/>
              <a:ext cx="167640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3"/>
            <p:cNvSpPr>
              <a:spLocks noChangeArrowheads="1"/>
            </p:cNvSpPr>
            <p:nvPr/>
          </p:nvSpPr>
          <p:spPr bwMode="auto">
            <a:xfrm>
              <a:off x="4693528" y="626071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3"/>
            <p:cNvSpPr>
              <a:spLocks noChangeArrowheads="1"/>
            </p:cNvSpPr>
            <p:nvPr/>
          </p:nvSpPr>
          <p:spPr bwMode="auto">
            <a:xfrm>
              <a:off x="4693528" y="6430079"/>
              <a:ext cx="167640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3"/>
            <p:cNvSpPr>
              <a:spLocks noChangeArrowheads="1"/>
            </p:cNvSpPr>
            <p:nvPr/>
          </p:nvSpPr>
          <p:spPr bwMode="auto">
            <a:xfrm>
              <a:off x="6489250" y="5899089"/>
              <a:ext cx="268224" cy="14644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3"/>
            <p:cNvSpPr>
              <a:spLocks noChangeArrowheads="1"/>
            </p:cNvSpPr>
            <p:nvPr/>
          </p:nvSpPr>
          <p:spPr bwMode="auto">
            <a:xfrm>
              <a:off x="6486610" y="6077783"/>
              <a:ext cx="268224" cy="1464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Building a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simulated</a:t>
            </a:r>
            <a:r>
              <a:rPr lang="fr-B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BE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genome</a:t>
            </a:r>
            <a:endParaRPr lang="fr-B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2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152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152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152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3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3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3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7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8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9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2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23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238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0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1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2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8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9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2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42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3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44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4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6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7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48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9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0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1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2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3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454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5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6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8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59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0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1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2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3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29" name="1628 Grupo"/>
          <p:cNvGrpSpPr/>
          <p:nvPr/>
        </p:nvGrpSpPr>
        <p:grpSpPr>
          <a:xfrm>
            <a:off x="4326977" y="1263648"/>
            <a:ext cx="3151239" cy="377180"/>
            <a:chOff x="4326977" y="1263648"/>
            <a:chExt cx="3151239" cy="377180"/>
          </a:xfrm>
        </p:grpSpPr>
        <p:grpSp>
          <p:nvGrpSpPr>
            <p:cNvPr id="1522" name="473 Grupo"/>
            <p:cNvGrpSpPr/>
            <p:nvPr/>
          </p:nvGrpSpPr>
          <p:grpSpPr>
            <a:xfrm>
              <a:off x="4326977" y="1403176"/>
              <a:ext cx="636639" cy="215728"/>
              <a:chOff x="4366124" y="2679872"/>
              <a:chExt cx="1281211" cy="215728"/>
            </a:xfrm>
          </p:grpSpPr>
          <p:grpSp>
            <p:nvGrpSpPr>
              <p:cNvPr id="1523" name="Group 139"/>
              <p:cNvGrpSpPr>
                <a:grpSpLocks/>
              </p:cNvGrpSpPr>
              <p:nvPr/>
            </p:nvGrpSpPr>
            <p:grpSpPr bwMode="auto">
              <a:xfrm flipH="1">
                <a:off x="4366124" y="2832272"/>
                <a:ext cx="1281211" cy="63328"/>
                <a:chOff x="2535" y="15338"/>
                <a:chExt cx="7838" cy="71"/>
              </a:xfrm>
            </p:grpSpPr>
            <p:sp>
              <p:nvSpPr>
                <p:cNvPr id="87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4" name="Group 139"/>
              <p:cNvGrpSpPr>
                <a:grpSpLocks/>
              </p:cNvGrpSpPr>
              <p:nvPr/>
            </p:nvGrpSpPr>
            <p:grpSpPr bwMode="auto">
              <a:xfrm flipH="1">
                <a:off x="4366124" y="2679872"/>
                <a:ext cx="1281211" cy="63328"/>
                <a:chOff x="2535" y="15338"/>
                <a:chExt cx="7838" cy="71"/>
              </a:xfrm>
            </p:grpSpPr>
            <p:sp>
              <p:nvSpPr>
                <p:cNvPr id="86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2" name="1001 Grupo"/>
            <p:cNvGrpSpPr/>
            <p:nvPr/>
          </p:nvGrpSpPr>
          <p:grpSpPr>
            <a:xfrm>
              <a:off x="7173416" y="1263648"/>
              <a:ext cx="304800" cy="368128"/>
              <a:chOff x="6400800" y="774872"/>
              <a:chExt cx="304800" cy="368128"/>
            </a:xfrm>
          </p:grpSpPr>
          <p:grpSp>
            <p:nvGrpSpPr>
              <p:cNvPr id="223" name="Group 139"/>
              <p:cNvGrpSpPr>
                <a:grpSpLocks/>
              </p:cNvGrpSpPr>
              <p:nvPr/>
            </p:nvGrpSpPr>
            <p:grpSpPr bwMode="auto">
              <a:xfrm>
                <a:off x="6400800" y="1079672"/>
                <a:ext cx="304800" cy="63328"/>
                <a:chOff x="2535" y="15338"/>
                <a:chExt cx="7838" cy="71"/>
              </a:xfrm>
            </p:grpSpPr>
            <p:sp>
              <p:nvSpPr>
                <p:cNvPr id="103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39"/>
              <p:cNvGrpSpPr>
                <a:grpSpLocks/>
              </p:cNvGrpSpPr>
              <p:nvPr/>
            </p:nvGrpSpPr>
            <p:grpSpPr bwMode="auto">
              <a:xfrm>
                <a:off x="6400800" y="990600"/>
                <a:ext cx="304800" cy="63328"/>
                <a:chOff x="2535" y="15338"/>
                <a:chExt cx="7838" cy="71"/>
              </a:xfrm>
            </p:grpSpPr>
            <p:sp>
              <p:nvSpPr>
                <p:cNvPr id="1023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39"/>
              <p:cNvGrpSpPr>
                <a:grpSpLocks/>
              </p:cNvGrpSpPr>
              <p:nvPr/>
            </p:nvGrpSpPr>
            <p:grpSpPr bwMode="auto">
              <a:xfrm>
                <a:off x="6400800" y="900000"/>
                <a:ext cx="304800" cy="63328"/>
                <a:chOff x="2535" y="15338"/>
                <a:chExt cx="7838" cy="71"/>
              </a:xfrm>
            </p:grpSpPr>
            <p:sp>
              <p:nvSpPr>
                <p:cNvPr id="10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39"/>
              <p:cNvGrpSpPr>
                <a:grpSpLocks/>
              </p:cNvGrpSpPr>
              <p:nvPr/>
            </p:nvGrpSpPr>
            <p:grpSpPr bwMode="auto">
              <a:xfrm>
                <a:off x="6400800" y="774872"/>
                <a:ext cx="304800" cy="63328"/>
                <a:chOff x="2535" y="15338"/>
                <a:chExt cx="7838" cy="71"/>
              </a:xfrm>
            </p:grpSpPr>
            <p:sp>
              <p:nvSpPr>
                <p:cNvPr id="100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87" name="1276 Grupo"/>
            <p:cNvGrpSpPr/>
            <p:nvPr/>
          </p:nvGrpSpPr>
          <p:grpSpPr>
            <a:xfrm>
              <a:off x="5231277" y="1326976"/>
              <a:ext cx="1790968" cy="313852"/>
              <a:chOff x="5904260" y="2514600"/>
              <a:chExt cx="1639540" cy="381000"/>
            </a:xfrm>
          </p:grpSpPr>
          <p:grpSp>
            <p:nvGrpSpPr>
              <p:cNvPr id="489" name="Group 139"/>
              <p:cNvGrpSpPr>
                <a:grpSpLocks/>
              </p:cNvGrpSpPr>
              <p:nvPr/>
            </p:nvGrpSpPr>
            <p:grpSpPr bwMode="auto">
              <a:xfrm>
                <a:off x="5904260" y="2819400"/>
                <a:ext cx="1639540" cy="76200"/>
                <a:chOff x="2535" y="15338"/>
                <a:chExt cx="7838" cy="71"/>
              </a:xfrm>
            </p:grpSpPr>
            <p:sp>
              <p:nvSpPr>
                <p:cNvPr id="129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139"/>
              <p:cNvGrpSpPr>
                <a:grpSpLocks/>
              </p:cNvGrpSpPr>
              <p:nvPr/>
            </p:nvGrpSpPr>
            <p:grpSpPr bwMode="auto">
              <a:xfrm>
                <a:off x="5904260" y="2667000"/>
                <a:ext cx="1639540" cy="76200"/>
                <a:chOff x="2535" y="15338"/>
                <a:chExt cx="7838" cy="71"/>
              </a:xfrm>
            </p:grpSpPr>
            <p:sp>
              <p:nvSpPr>
                <p:cNvPr id="12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139"/>
              <p:cNvGrpSpPr>
                <a:grpSpLocks/>
              </p:cNvGrpSpPr>
              <p:nvPr/>
            </p:nvGrpSpPr>
            <p:grpSpPr bwMode="auto">
              <a:xfrm>
                <a:off x="5904260" y="2514600"/>
                <a:ext cx="1639540" cy="76200"/>
                <a:chOff x="2535" y="15338"/>
                <a:chExt cx="7838" cy="71"/>
              </a:xfrm>
            </p:grpSpPr>
            <p:sp>
              <p:nvSpPr>
                <p:cNvPr id="128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35" y="15338"/>
                  <a:ext cx="7838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45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78" y="15338"/>
                  <a:ext cx="64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Rectangle 143"/>
                <p:cNvSpPr>
                  <a:spLocks noChangeArrowheads="1"/>
                </p:cNvSpPr>
                <p:nvPr/>
              </p:nvSpPr>
              <p:spPr bwMode="auto">
                <a:xfrm>
                  <a:off x="5984" y="15338"/>
                  <a:ext cx="201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146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Rectangle 145"/>
                <p:cNvSpPr>
                  <a:spLocks noChangeArrowheads="1"/>
                </p:cNvSpPr>
                <p:nvPr/>
              </p:nvSpPr>
              <p:spPr bwMode="auto">
                <a:xfrm>
                  <a:off x="8420" y="15338"/>
                  <a:ext cx="65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391" y="15338"/>
                  <a:ext cx="20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Rectangle 147"/>
                <p:cNvSpPr>
                  <a:spLocks noChangeArrowheads="1"/>
                </p:cNvSpPr>
                <p:nvPr/>
              </p:nvSpPr>
              <p:spPr bwMode="auto">
                <a:xfrm>
                  <a:off x="9834" y="15338"/>
                  <a:ext cx="436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92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493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49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1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8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0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591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1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2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3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8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39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1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4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654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5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6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7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9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1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3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4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5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71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2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676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Estimation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1626" name="1625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154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155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158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3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159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627" name="1626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1628" name="1627 Rectángulo"/>
          <p:cNvSpPr/>
          <p:nvPr/>
        </p:nvSpPr>
        <p:spPr>
          <a:xfrm>
            <a:off x="4139952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2" name="163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1483" name="14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1629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" grpId="0"/>
      <p:bldP spid="1499" grpId="0"/>
      <p:bldP spid="16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83" name="1482 Conector recto"/>
          <p:cNvCxnSpPr/>
          <p:nvPr/>
        </p:nvCxnSpPr>
        <p:spPr>
          <a:xfrm>
            <a:off x="4201616" y="2006352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682" name="681 Grupo"/>
          <p:cNvGrpSpPr/>
          <p:nvPr/>
        </p:nvGrpSpPr>
        <p:grpSpPr>
          <a:xfrm>
            <a:off x="4303520" y="1844824"/>
            <a:ext cx="3148800" cy="63328"/>
            <a:chOff x="4320000" y="1772816"/>
            <a:chExt cx="3148800" cy="63328"/>
          </a:xfrm>
        </p:grpSpPr>
        <p:grpSp>
          <p:nvGrpSpPr>
            <p:cNvPr id="683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70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4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9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5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8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10" name="709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712" name="711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680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323815" y="1124744"/>
            <a:ext cx="117597" cy="187220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06875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  <p:bldP spid="150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651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652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3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4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0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4932040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2149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Ploidy estimation by coverage analysis</a:t>
            </a:r>
            <a:endParaRPr dirty="0"/>
          </a:p>
        </p:txBody>
      </p:sp>
      <p:grpSp>
        <p:nvGrpSpPr>
          <p:cNvPr id="2" name="473 Grupo"/>
          <p:cNvGrpSpPr/>
          <p:nvPr/>
        </p:nvGrpSpPr>
        <p:grpSpPr>
          <a:xfrm>
            <a:off x="4326977" y="1403176"/>
            <a:ext cx="636639" cy="215728"/>
            <a:chOff x="4366124" y="2679872"/>
            <a:chExt cx="1281211" cy="215728"/>
          </a:xfrm>
        </p:grpSpPr>
        <p:grpSp>
          <p:nvGrpSpPr>
            <p:cNvPr id="3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87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86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882 Grupo"/>
          <p:cNvGrpSpPr/>
          <p:nvPr/>
        </p:nvGrpSpPr>
        <p:grpSpPr>
          <a:xfrm>
            <a:off x="4326977" y="2151573"/>
            <a:ext cx="633261" cy="420882"/>
            <a:chOff x="3459161" y="1778957"/>
            <a:chExt cx="633261" cy="420882"/>
          </a:xfrm>
        </p:grpSpPr>
        <p:grpSp>
          <p:nvGrpSpPr>
            <p:cNvPr id="6" name="489 Grupo"/>
            <p:cNvGrpSpPr/>
            <p:nvPr/>
          </p:nvGrpSpPr>
          <p:grpSpPr>
            <a:xfrm>
              <a:off x="3459161" y="1778957"/>
              <a:ext cx="633261" cy="197975"/>
              <a:chOff x="4038600" y="3282293"/>
              <a:chExt cx="1600199" cy="197975"/>
            </a:xfrm>
          </p:grpSpPr>
          <p:grpSp>
            <p:nvGrpSpPr>
              <p:cNvPr id="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946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0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3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9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6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9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8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9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8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5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8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1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45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490 Grupo"/>
            <p:cNvGrpSpPr/>
            <p:nvPr/>
          </p:nvGrpSpPr>
          <p:grpSpPr>
            <a:xfrm>
              <a:off x="3459161" y="2001864"/>
              <a:ext cx="633261" cy="197975"/>
              <a:chOff x="4038600" y="3282293"/>
              <a:chExt cx="1600199" cy="197975"/>
            </a:xfrm>
          </p:grpSpPr>
          <p:grpSp>
            <p:nvGrpSpPr>
              <p:cNvPr id="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888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94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94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1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5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9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93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8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93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0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93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9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9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9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7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92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3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7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1001 Grupo"/>
          <p:cNvGrpSpPr/>
          <p:nvPr/>
        </p:nvGrpSpPr>
        <p:grpSpPr>
          <a:xfrm>
            <a:off x="7173416" y="1263648"/>
            <a:ext cx="304800" cy="368128"/>
            <a:chOff x="6400800" y="774872"/>
            <a:chExt cx="304800" cy="368128"/>
          </a:xfrm>
        </p:grpSpPr>
        <p:grpSp>
          <p:nvGrpSpPr>
            <p:cNvPr id="31" name="Group 139"/>
            <p:cNvGrpSpPr>
              <a:grpSpLocks/>
            </p:cNvGrpSpPr>
            <p:nvPr/>
          </p:nvGrpSpPr>
          <p:grpSpPr bwMode="auto">
            <a:xfrm>
              <a:off x="6400800" y="1079672"/>
              <a:ext cx="304800" cy="63328"/>
              <a:chOff x="2535" y="15338"/>
              <a:chExt cx="7838" cy="71"/>
            </a:xfrm>
          </p:grpSpPr>
          <p:sp>
            <p:nvSpPr>
              <p:cNvPr id="103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Group 139"/>
            <p:cNvGrpSpPr>
              <a:grpSpLocks/>
            </p:cNvGrpSpPr>
            <p:nvPr/>
          </p:nvGrpSpPr>
          <p:grpSpPr bwMode="auto">
            <a:xfrm>
              <a:off x="6400800" y="990600"/>
              <a:ext cx="304800" cy="63328"/>
              <a:chOff x="2535" y="15338"/>
              <a:chExt cx="7838" cy="71"/>
            </a:xfrm>
          </p:grpSpPr>
          <p:sp>
            <p:nvSpPr>
              <p:cNvPr id="10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5" name="Group 139"/>
            <p:cNvGrpSpPr>
              <a:grpSpLocks/>
            </p:cNvGrpSpPr>
            <p:nvPr/>
          </p:nvGrpSpPr>
          <p:grpSpPr bwMode="auto">
            <a:xfrm>
              <a:off x="6400800" y="900000"/>
              <a:ext cx="304800" cy="63328"/>
              <a:chOff x="2535" y="15338"/>
              <a:chExt cx="7838" cy="71"/>
            </a:xfrm>
          </p:grpSpPr>
          <p:sp>
            <p:nvSpPr>
              <p:cNvPr id="10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6" name="Group 139"/>
            <p:cNvGrpSpPr>
              <a:grpSpLocks/>
            </p:cNvGrpSpPr>
            <p:nvPr/>
          </p:nvGrpSpPr>
          <p:grpSpPr bwMode="auto">
            <a:xfrm>
              <a:off x="6400800" y="774872"/>
              <a:ext cx="304800" cy="63328"/>
              <a:chOff x="2535" y="15338"/>
              <a:chExt cx="7838" cy="71"/>
            </a:xfrm>
          </p:grpSpPr>
          <p:sp>
            <p:nvSpPr>
              <p:cNvPr id="10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0" name="1276 Grupo"/>
          <p:cNvGrpSpPr/>
          <p:nvPr/>
        </p:nvGrpSpPr>
        <p:grpSpPr>
          <a:xfrm>
            <a:off x="5231277" y="1326976"/>
            <a:ext cx="1790968" cy="313852"/>
            <a:chOff x="5904260" y="2514600"/>
            <a:chExt cx="1639540" cy="381000"/>
          </a:xfrm>
        </p:grpSpPr>
        <p:grpSp>
          <p:nvGrpSpPr>
            <p:cNvPr id="1561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129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128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3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28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4" name="1304 Grupo"/>
          <p:cNvGrpSpPr/>
          <p:nvPr/>
        </p:nvGrpSpPr>
        <p:grpSpPr>
          <a:xfrm>
            <a:off x="5116016" y="2127515"/>
            <a:ext cx="1853029" cy="586720"/>
            <a:chOff x="4248200" y="1754899"/>
            <a:chExt cx="1853029" cy="586720"/>
          </a:xfrm>
        </p:grpSpPr>
        <p:grpSp>
          <p:nvGrpSpPr>
            <p:cNvPr id="1565" name="667 Grupo"/>
            <p:cNvGrpSpPr/>
            <p:nvPr/>
          </p:nvGrpSpPr>
          <p:grpSpPr>
            <a:xfrm flipH="1">
              <a:off x="4248200" y="1754899"/>
              <a:ext cx="1840429" cy="163083"/>
              <a:chOff x="4038600" y="3282293"/>
              <a:chExt cx="1600199" cy="197975"/>
            </a:xfrm>
          </p:grpSpPr>
          <p:grpSp>
            <p:nvGrpSpPr>
              <p:cNvPr id="1566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427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67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8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4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7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4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65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7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6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7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3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7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39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84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5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6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6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6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6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6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4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6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4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52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26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6" name="726 Grupo"/>
            <p:cNvGrpSpPr/>
            <p:nvPr/>
          </p:nvGrpSpPr>
          <p:grpSpPr>
            <a:xfrm flipH="1">
              <a:off x="4260800" y="1962536"/>
              <a:ext cx="1840429" cy="163083"/>
              <a:chOff x="4038600" y="3282293"/>
              <a:chExt cx="1600199" cy="197975"/>
            </a:xfrm>
          </p:grpSpPr>
          <p:grpSp>
            <p:nvGrpSpPr>
              <p:cNvPr id="8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69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9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42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3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42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6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4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41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5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41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9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41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12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413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2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41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3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40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4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4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8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8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40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6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94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68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726 Grupo"/>
            <p:cNvGrpSpPr/>
            <p:nvPr/>
          </p:nvGrpSpPr>
          <p:grpSpPr>
            <a:xfrm flipH="1">
              <a:off x="4248200" y="2178536"/>
              <a:ext cx="1840429" cy="163083"/>
              <a:chOff x="4038600" y="3282293"/>
              <a:chExt cx="1600199" cy="197975"/>
            </a:xfrm>
          </p:grpSpPr>
          <p:grpSp>
            <p:nvGrpSpPr>
              <p:cNvPr id="19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31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36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36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36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35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35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35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35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3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34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0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34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97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416" y="2927176"/>
            <a:ext cx="6477000" cy="3886200"/>
          </a:xfrm>
          <a:prstGeom prst="rect">
            <a:avLst/>
          </a:prstGeom>
          <a:noFill/>
        </p:spPr>
      </p:pic>
      <p:sp>
        <p:nvSpPr>
          <p:cNvPr id="1498" name="1497 CuadroTexto"/>
          <p:cNvSpPr txBox="1"/>
          <p:nvPr/>
        </p:nvSpPr>
        <p:spPr>
          <a:xfrm>
            <a:off x="2199456" y="127099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genome</a:t>
            </a:r>
            <a:endParaRPr lang="en-US" sz="1400" dirty="0"/>
          </a:p>
        </p:txBody>
      </p:sp>
      <p:sp>
        <p:nvSpPr>
          <p:cNvPr id="1499" name="1498 CuadroTexto"/>
          <p:cNvSpPr txBox="1"/>
          <p:nvPr/>
        </p:nvSpPr>
        <p:spPr>
          <a:xfrm>
            <a:off x="2199456" y="21454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Reads coverage</a:t>
            </a:r>
            <a:endParaRPr lang="en-US" sz="1400" dirty="0"/>
          </a:p>
        </p:txBody>
      </p:sp>
      <p:pic>
        <p:nvPicPr>
          <p:cNvPr id="1500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t="3750" r="61121"/>
          <a:stretch>
            <a:fillRect/>
          </a:stretch>
        </p:blipFill>
        <p:spPr bwMode="auto">
          <a:xfrm>
            <a:off x="1839816" y="3071192"/>
            <a:ext cx="2518154" cy="3740448"/>
          </a:xfrm>
          <a:prstGeom prst="rect">
            <a:avLst/>
          </a:prstGeom>
          <a:noFill/>
        </p:spPr>
      </p:pic>
      <p:pic>
        <p:nvPicPr>
          <p:cNvPr id="1502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7059" t="5882" r="60000" b="7843"/>
          <a:stretch>
            <a:fillRect/>
          </a:stretch>
        </p:blipFill>
        <p:spPr bwMode="auto">
          <a:xfrm>
            <a:off x="3999656" y="3152240"/>
            <a:ext cx="3606080" cy="3352800"/>
          </a:xfrm>
          <a:prstGeom prst="rect">
            <a:avLst/>
          </a:prstGeom>
          <a:noFill/>
        </p:spPr>
      </p:pic>
      <p:pic>
        <p:nvPicPr>
          <p:cNvPr id="1503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40729" t="61470" r="45930" b="7843"/>
          <a:stretch>
            <a:fillRect/>
          </a:stretch>
        </p:blipFill>
        <p:spPr bwMode="auto">
          <a:xfrm>
            <a:off x="4467816" y="5380640"/>
            <a:ext cx="882000" cy="1123633"/>
          </a:xfrm>
          <a:prstGeom prst="rect">
            <a:avLst/>
          </a:prstGeom>
          <a:noFill/>
        </p:spPr>
      </p:pic>
      <p:pic>
        <p:nvPicPr>
          <p:cNvPr id="1504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54215" t="8145" r="26179" b="7272"/>
          <a:stretch>
            <a:fillRect/>
          </a:stretch>
        </p:blipFill>
        <p:spPr bwMode="auto">
          <a:xfrm>
            <a:off x="5353416" y="3263840"/>
            <a:ext cx="1263277" cy="3267336"/>
          </a:xfrm>
          <a:prstGeom prst="rect">
            <a:avLst/>
          </a:prstGeom>
          <a:noFill/>
        </p:spPr>
      </p:pic>
      <p:pic>
        <p:nvPicPr>
          <p:cNvPr id="1505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3" cstate="print"/>
          <a:srcRect l="69861" t="75951" r="11141" b="6106"/>
          <a:stretch>
            <a:fillRect/>
          </a:stretch>
        </p:blipFill>
        <p:spPr bwMode="auto">
          <a:xfrm>
            <a:off x="6368616" y="5877272"/>
            <a:ext cx="1224136" cy="700472"/>
          </a:xfrm>
          <a:prstGeom prst="rect">
            <a:avLst/>
          </a:prstGeom>
          <a:noFill/>
        </p:spPr>
      </p:pic>
      <p:sp>
        <p:nvSpPr>
          <p:cNvPr id="1536" name="1535 Forma libre"/>
          <p:cNvSpPr/>
          <p:nvPr/>
        </p:nvSpPr>
        <p:spPr>
          <a:xfrm>
            <a:off x="2626789" y="3212976"/>
            <a:ext cx="5545611" cy="3295503"/>
          </a:xfrm>
          <a:custGeom>
            <a:avLst/>
            <a:gdLst>
              <a:gd name="connsiteX0" fmla="*/ 0 w 3403159"/>
              <a:gd name="connsiteY0" fmla="*/ 3187148 h 3631096"/>
              <a:gd name="connsiteX1" fmla="*/ 469127 w 3403159"/>
              <a:gd name="connsiteY1" fmla="*/ 1906988 h 3631096"/>
              <a:gd name="connsiteX2" fmla="*/ 1065475 w 3403159"/>
              <a:gd name="connsiteY2" fmla="*/ 3139440 h 3631096"/>
              <a:gd name="connsiteX3" fmla="*/ 1630018 w 3403159"/>
              <a:gd name="connsiteY3" fmla="*/ 6626 h 3631096"/>
              <a:gd name="connsiteX4" fmla="*/ 2250220 w 3403159"/>
              <a:gd name="connsiteY4" fmla="*/ 3179197 h 3631096"/>
              <a:gd name="connsiteX5" fmla="*/ 2703444 w 3403159"/>
              <a:gd name="connsiteY5" fmla="*/ 2718021 h 3631096"/>
              <a:gd name="connsiteX6" fmla="*/ 3275938 w 3403159"/>
              <a:gd name="connsiteY6" fmla="*/ 3203050 h 3631096"/>
              <a:gd name="connsiteX7" fmla="*/ 3387256 w 3403159"/>
              <a:gd name="connsiteY7" fmla="*/ 3218953 h 3631096"/>
              <a:gd name="connsiteX8" fmla="*/ 3371354 w 3403159"/>
              <a:gd name="connsiteY8" fmla="*/ 3242807 h 3631096"/>
              <a:gd name="connsiteX9" fmla="*/ 3355451 w 3403159"/>
              <a:gd name="connsiteY9" fmla="*/ 3226904 h 3631096"/>
              <a:gd name="connsiteX10" fmla="*/ 3331597 w 3403159"/>
              <a:gd name="connsiteY10" fmla="*/ 3226904 h 3631096"/>
              <a:gd name="connsiteX11" fmla="*/ 3347500 w 3403159"/>
              <a:gd name="connsiteY11" fmla="*/ 3218953 h 3631096"/>
              <a:gd name="connsiteX0" fmla="*/ 0 w 3403159"/>
              <a:gd name="connsiteY0" fmla="*/ 3187148 h 3638081"/>
              <a:gd name="connsiteX1" fmla="*/ 469127 w 3403159"/>
              <a:gd name="connsiteY1" fmla="*/ 1906988 h 3638081"/>
              <a:gd name="connsiteX2" fmla="*/ 1065475 w 3403159"/>
              <a:gd name="connsiteY2" fmla="*/ 3139440 h 3638081"/>
              <a:gd name="connsiteX3" fmla="*/ 1630018 w 3403159"/>
              <a:gd name="connsiteY3" fmla="*/ 6626 h 3638081"/>
              <a:gd name="connsiteX4" fmla="*/ 2250220 w 3403159"/>
              <a:gd name="connsiteY4" fmla="*/ 3179197 h 3638081"/>
              <a:gd name="connsiteX5" fmla="*/ 2814925 w 3403159"/>
              <a:gd name="connsiteY5" fmla="*/ 2759928 h 3638081"/>
              <a:gd name="connsiteX6" fmla="*/ 3275938 w 3403159"/>
              <a:gd name="connsiteY6" fmla="*/ 3203050 h 3638081"/>
              <a:gd name="connsiteX7" fmla="*/ 3387256 w 3403159"/>
              <a:gd name="connsiteY7" fmla="*/ 3218953 h 3638081"/>
              <a:gd name="connsiteX8" fmla="*/ 3371354 w 3403159"/>
              <a:gd name="connsiteY8" fmla="*/ 3242807 h 3638081"/>
              <a:gd name="connsiteX9" fmla="*/ 3355451 w 3403159"/>
              <a:gd name="connsiteY9" fmla="*/ 3226904 h 3638081"/>
              <a:gd name="connsiteX10" fmla="*/ 3331597 w 3403159"/>
              <a:gd name="connsiteY10" fmla="*/ 3226904 h 3638081"/>
              <a:gd name="connsiteX11" fmla="*/ 3347500 w 3403159"/>
              <a:gd name="connsiteY11" fmla="*/ 3218953 h 3638081"/>
              <a:gd name="connsiteX0" fmla="*/ 0 w 3403159"/>
              <a:gd name="connsiteY0" fmla="*/ 3183767 h 3575471"/>
              <a:gd name="connsiteX1" fmla="*/ 469127 w 3403159"/>
              <a:gd name="connsiteY1" fmla="*/ 1903607 h 3575471"/>
              <a:gd name="connsiteX2" fmla="*/ 1065475 w 3403159"/>
              <a:gd name="connsiteY2" fmla="*/ 3136059 h 3575471"/>
              <a:gd name="connsiteX3" fmla="*/ 1630018 w 3403159"/>
              <a:gd name="connsiteY3" fmla="*/ 3245 h 3575471"/>
              <a:gd name="connsiteX4" fmla="*/ 2238861 w 3403159"/>
              <a:gd name="connsiteY4" fmla="*/ 3116587 h 3575471"/>
              <a:gd name="connsiteX5" fmla="*/ 2814925 w 3403159"/>
              <a:gd name="connsiteY5" fmla="*/ 2756547 h 3575471"/>
              <a:gd name="connsiteX6" fmla="*/ 3275938 w 3403159"/>
              <a:gd name="connsiteY6" fmla="*/ 3199669 h 3575471"/>
              <a:gd name="connsiteX7" fmla="*/ 3387256 w 3403159"/>
              <a:gd name="connsiteY7" fmla="*/ 3215572 h 3575471"/>
              <a:gd name="connsiteX8" fmla="*/ 3371354 w 3403159"/>
              <a:gd name="connsiteY8" fmla="*/ 3239426 h 3575471"/>
              <a:gd name="connsiteX9" fmla="*/ 3355451 w 3403159"/>
              <a:gd name="connsiteY9" fmla="*/ 3223523 h 3575471"/>
              <a:gd name="connsiteX10" fmla="*/ 3331597 w 3403159"/>
              <a:gd name="connsiteY10" fmla="*/ 3223523 h 3575471"/>
              <a:gd name="connsiteX11" fmla="*/ 3347500 w 3403159"/>
              <a:gd name="connsiteY11" fmla="*/ 3215572 h 3575471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310869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183767 h 3452786"/>
              <a:gd name="connsiteX1" fmla="*/ 469127 w 3403159"/>
              <a:gd name="connsiteY1" fmla="*/ 1903607 h 3452786"/>
              <a:gd name="connsiteX2" fmla="*/ 1065475 w 3403159"/>
              <a:gd name="connsiteY2" fmla="*/ 3136059 h 3452786"/>
              <a:gd name="connsiteX3" fmla="*/ 1630018 w 3403159"/>
              <a:gd name="connsiteY3" fmla="*/ 3245 h 3452786"/>
              <a:gd name="connsiteX4" fmla="*/ 2238861 w 3403159"/>
              <a:gd name="connsiteY4" fmla="*/ 3116587 h 3452786"/>
              <a:gd name="connsiteX5" fmla="*/ 2814925 w 3403159"/>
              <a:gd name="connsiteY5" fmla="*/ 2756547 h 3452786"/>
              <a:gd name="connsiteX6" fmla="*/ 3275938 w 3403159"/>
              <a:gd name="connsiteY6" fmla="*/ 3199669 h 3452786"/>
              <a:gd name="connsiteX7" fmla="*/ 3387256 w 3403159"/>
              <a:gd name="connsiteY7" fmla="*/ 3215572 h 3452786"/>
              <a:gd name="connsiteX8" fmla="*/ 3371354 w 3403159"/>
              <a:gd name="connsiteY8" fmla="*/ 3239426 h 3452786"/>
              <a:gd name="connsiteX9" fmla="*/ 3355451 w 3403159"/>
              <a:gd name="connsiteY9" fmla="*/ 3223523 h 3452786"/>
              <a:gd name="connsiteX10" fmla="*/ 3331597 w 3403159"/>
              <a:gd name="connsiteY10" fmla="*/ 3223523 h 3452786"/>
              <a:gd name="connsiteX11" fmla="*/ 3347500 w 3403159"/>
              <a:gd name="connsiteY11" fmla="*/ 3215572 h 3452786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47500 w 3403159"/>
              <a:gd name="connsiteY11" fmla="*/ 3270582 h 3516964"/>
              <a:gd name="connsiteX0" fmla="*/ 0 w 3403159"/>
              <a:gd name="connsiteY0" fmla="*/ 3238777 h 3516964"/>
              <a:gd name="connsiteX1" fmla="*/ 469127 w 3403159"/>
              <a:gd name="connsiteY1" fmla="*/ 1958617 h 3516964"/>
              <a:gd name="connsiteX2" fmla="*/ 1065475 w 3403159"/>
              <a:gd name="connsiteY2" fmla="*/ 3191069 h 3516964"/>
              <a:gd name="connsiteX3" fmla="*/ 1662797 w 3403159"/>
              <a:gd name="connsiteY3" fmla="*/ 3245 h 3516964"/>
              <a:gd name="connsiteX4" fmla="*/ 2238861 w 3403159"/>
              <a:gd name="connsiteY4" fmla="*/ 3171597 h 3516964"/>
              <a:gd name="connsiteX5" fmla="*/ 2814925 w 3403159"/>
              <a:gd name="connsiteY5" fmla="*/ 2811557 h 3516964"/>
              <a:gd name="connsiteX6" fmla="*/ 3275938 w 3403159"/>
              <a:gd name="connsiteY6" fmla="*/ 3254679 h 3516964"/>
              <a:gd name="connsiteX7" fmla="*/ 3387256 w 3403159"/>
              <a:gd name="connsiteY7" fmla="*/ 3270582 h 3516964"/>
              <a:gd name="connsiteX8" fmla="*/ 3371354 w 3403159"/>
              <a:gd name="connsiteY8" fmla="*/ 3294436 h 3516964"/>
              <a:gd name="connsiteX9" fmla="*/ 3355451 w 3403159"/>
              <a:gd name="connsiteY9" fmla="*/ 3278533 h 3516964"/>
              <a:gd name="connsiteX10" fmla="*/ 3331597 w 3403159"/>
              <a:gd name="connsiteY10" fmla="*/ 3278533 h 3516964"/>
              <a:gd name="connsiteX11" fmla="*/ 3390989 w 3403159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31597 w 3407986"/>
              <a:gd name="connsiteY10" fmla="*/ 3278533 h 3516964"/>
              <a:gd name="connsiteX11" fmla="*/ 3390989 w 3407986"/>
              <a:gd name="connsiteY11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55451 w 3407986"/>
              <a:gd name="connsiteY9" fmla="*/ 3278533 h 3516964"/>
              <a:gd name="connsiteX10" fmla="*/ 3390989 w 3407986"/>
              <a:gd name="connsiteY10" fmla="*/ 3243605 h 3516964"/>
              <a:gd name="connsiteX0" fmla="*/ 0 w 3407986"/>
              <a:gd name="connsiteY0" fmla="*/ 3238777 h 3516964"/>
              <a:gd name="connsiteX1" fmla="*/ 469127 w 3407986"/>
              <a:gd name="connsiteY1" fmla="*/ 1958617 h 3516964"/>
              <a:gd name="connsiteX2" fmla="*/ 1065475 w 3407986"/>
              <a:gd name="connsiteY2" fmla="*/ 3191069 h 3516964"/>
              <a:gd name="connsiteX3" fmla="*/ 1662797 w 3407986"/>
              <a:gd name="connsiteY3" fmla="*/ 3245 h 3516964"/>
              <a:gd name="connsiteX4" fmla="*/ 2238861 w 3407986"/>
              <a:gd name="connsiteY4" fmla="*/ 3171597 h 3516964"/>
              <a:gd name="connsiteX5" fmla="*/ 2814925 w 3407986"/>
              <a:gd name="connsiteY5" fmla="*/ 2811557 h 3516964"/>
              <a:gd name="connsiteX6" fmla="*/ 3246973 w 3407986"/>
              <a:gd name="connsiteY6" fmla="*/ 3171597 h 3516964"/>
              <a:gd name="connsiteX7" fmla="*/ 3387256 w 3407986"/>
              <a:gd name="connsiteY7" fmla="*/ 3270582 h 3516964"/>
              <a:gd name="connsiteX8" fmla="*/ 3371354 w 3407986"/>
              <a:gd name="connsiteY8" fmla="*/ 3294436 h 3516964"/>
              <a:gd name="connsiteX9" fmla="*/ 3390989 w 3407986"/>
              <a:gd name="connsiteY9" fmla="*/ 3243605 h 3516964"/>
              <a:gd name="connsiteX0" fmla="*/ 0 w 3411259"/>
              <a:gd name="connsiteY0" fmla="*/ 3238777 h 3516964"/>
              <a:gd name="connsiteX1" fmla="*/ 469127 w 3411259"/>
              <a:gd name="connsiteY1" fmla="*/ 1958617 h 3516964"/>
              <a:gd name="connsiteX2" fmla="*/ 1065475 w 3411259"/>
              <a:gd name="connsiteY2" fmla="*/ 3191069 h 3516964"/>
              <a:gd name="connsiteX3" fmla="*/ 1662797 w 3411259"/>
              <a:gd name="connsiteY3" fmla="*/ 3245 h 3516964"/>
              <a:gd name="connsiteX4" fmla="*/ 2238861 w 3411259"/>
              <a:gd name="connsiteY4" fmla="*/ 3171597 h 3516964"/>
              <a:gd name="connsiteX5" fmla="*/ 2814925 w 3411259"/>
              <a:gd name="connsiteY5" fmla="*/ 2811557 h 3516964"/>
              <a:gd name="connsiteX6" fmla="*/ 3246973 w 3411259"/>
              <a:gd name="connsiteY6" fmla="*/ 3171597 h 3516964"/>
              <a:gd name="connsiteX7" fmla="*/ 3387256 w 3411259"/>
              <a:gd name="connsiteY7" fmla="*/ 3270582 h 3516964"/>
              <a:gd name="connsiteX8" fmla="*/ 3390989 w 3411259"/>
              <a:gd name="connsiteY8" fmla="*/ 3243605 h 3516964"/>
              <a:gd name="connsiteX0" fmla="*/ 0 w 3388698"/>
              <a:gd name="connsiteY0" fmla="*/ 3238777 h 3516964"/>
              <a:gd name="connsiteX1" fmla="*/ 469127 w 3388698"/>
              <a:gd name="connsiteY1" fmla="*/ 1958617 h 3516964"/>
              <a:gd name="connsiteX2" fmla="*/ 1065475 w 3388698"/>
              <a:gd name="connsiteY2" fmla="*/ 3191069 h 3516964"/>
              <a:gd name="connsiteX3" fmla="*/ 1662797 w 3388698"/>
              <a:gd name="connsiteY3" fmla="*/ 3245 h 3516964"/>
              <a:gd name="connsiteX4" fmla="*/ 2238861 w 3388698"/>
              <a:gd name="connsiteY4" fmla="*/ 3171597 h 3516964"/>
              <a:gd name="connsiteX5" fmla="*/ 2814925 w 3388698"/>
              <a:gd name="connsiteY5" fmla="*/ 2811557 h 3516964"/>
              <a:gd name="connsiteX6" fmla="*/ 3246973 w 3388698"/>
              <a:gd name="connsiteY6" fmla="*/ 3171597 h 3516964"/>
              <a:gd name="connsiteX7" fmla="*/ 3387256 w 3388698"/>
              <a:gd name="connsiteY7" fmla="*/ 3270582 h 3516964"/>
              <a:gd name="connsiteX0" fmla="*/ 0 w 3439796"/>
              <a:gd name="connsiteY0" fmla="*/ 3238777 h 3516964"/>
              <a:gd name="connsiteX1" fmla="*/ 469127 w 3439796"/>
              <a:gd name="connsiteY1" fmla="*/ 1958617 h 3516964"/>
              <a:gd name="connsiteX2" fmla="*/ 1065475 w 3439796"/>
              <a:gd name="connsiteY2" fmla="*/ 3191069 h 3516964"/>
              <a:gd name="connsiteX3" fmla="*/ 1662797 w 3439796"/>
              <a:gd name="connsiteY3" fmla="*/ 3245 h 3516964"/>
              <a:gd name="connsiteX4" fmla="*/ 2238861 w 3439796"/>
              <a:gd name="connsiteY4" fmla="*/ 3171597 h 3516964"/>
              <a:gd name="connsiteX5" fmla="*/ 2814925 w 3439796"/>
              <a:gd name="connsiteY5" fmla="*/ 2811557 h 3516964"/>
              <a:gd name="connsiteX6" fmla="*/ 3246973 w 3439796"/>
              <a:gd name="connsiteY6" fmla="*/ 3171597 h 3516964"/>
              <a:gd name="connsiteX7" fmla="*/ 3387256 w 3439796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387256 w 3511803"/>
              <a:gd name="connsiteY7" fmla="*/ 3270582 h 3516964"/>
              <a:gd name="connsiteX0" fmla="*/ 0 w 3511803"/>
              <a:gd name="connsiteY0" fmla="*/ 3238777 h 3516964"/>
              <a:gd name="connsiteX1" fmla="*/ 469127 w 3511803"/>
              <a:gd name="connsiteY1" fmla="*/ 1958617 h 3516964"/>
              <a:gd name="connsiteX2" fmla="*/ 1065475 w 3511803"/>
              <a:gd name="connsiteY2" fmla="*/ 3191069 h 3516964"/>
              <a:gd name="connsiteX3" fmla="*/ 1662797 w 3511803"/>
              <a:gd name="connsiteY3" fmla="*/ 3245 h 3516964"/>
              <a:gd name="connsiteX4" fmla="*/ 2238861 w 3511803"/>
              <a:gd name="connsiteY4" fmla="*/ 3171597 h 3516964"/>
              <a:gd name="connsiteX5" fmla="*/ 2814925 w 3511803"/>
              <a:gd name="connsiteY5" fmla="*/ 2811557 h 3516964"/>
              <a:gd name="connsiteX6" fmla="*/ 3318980 w 3511803"/>
              <a:gd name="connsiteY6" fmla="*/ 3243605 h 3516964"/>
              <a:gd name="connsiteX7" fmla="*/ 3462996 w 3511803"/>
              <a:gd name="connsiteY7" fmla="*/ 3387621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318980 w 3823036"/>
              <a:gd name="connsiteY6" fmla="*/ 3243605 h 3516964"/>
              <a:gd name="connsiteX7" fmla="*/ 3823036 w 3823036"/>
              <a:gd name="connsiteY7" fmla="*/ 3243605 h 3516964"/>
              <a:gd name="connsiteX0" fmla="*/ 0 w 3823036"/>
              <a:gd name="connsiteY0" fmla="*/ 3238777 h 3516964"/>
              <a:gd name="connsiteX1" fmla="*/ 469127 w 3823036"/>
              <a:gd name="connsiteY1" fmla="*/ 1958617 h 3516964"/>
              <a:gd name="connsiteX2" fmla="*/ 1065475 w 3823036"/>
              <a:gd name="connsiteY2" fmla="*/ 3191069 h 3516964"/>
              <a:gd name="connsiteX3" fmla="*/ 1662797 w 3823036"/>
              <a:gd name="connsiteY3" fmla="*/ 3245 h 3516964"/>
              <a:gd name="connsiteX4" fmla="*/ 2238861 w 3823036"/>
              <a:gd name="connsiteY4" fmla="*/ 3171597 h 3516964"/>
              <a:gd name="connsiteX5" fmla="*/ 2814925 w 3823036"/>
              <a:gd name="connsiteY5" fmla="*/ 2811557 h 3516964"/>
              <a:gd name="connsiteX6" fmla="*/ 3246971 w 3823036"/>
              <a:gd name="connsiteY6" fmla="*/ 3171597 h 3516964"/>
              <a:gd name="connsiteX7" fmla="*/ 3823036 w 3823036"/>
              <a:gd name="connsiteY7" fmla="*/ 3243605 h 3516964"/>
              <a:gd name="connsiteX0" fmla="*/ 84153 w 3907189"/>
              <a:gd name="connsiteY0" fmla="*/ 3238777 h 3516964"/>
              <a:gd name="connsiteX1" fmla="*/ 78188 w 3907189"/>
              <a:gd name="connsiteY1" fmla="*/ 3219644 h 3516964"/>
              <a:gd name="connsiteX2" fmla="*/ 553280 w 3907189"/>
              <a:gd name="connsiteY2" fmla="*/ 1958617 h 3516964"/>
              <a:gd name="connsiteX3" fmla="*/ 1149628 w 3907189"/>
              <a:gd name="connsiteY3" fmla="*/ 3191069 h 3516964"/>
              <a:gd name="connsiteX4" fmla="*/ 1746950 w 3907189"/>
              <a:gd name="connsiteY4" fmla="*/ 3245 h 3516964"/>
              <a:gd name="connsiteX5" fmla="*/ 2323014 w 3907189"/>
              <a:gd name="connsiteY5" fmla="*/ 3171597 h 3516964"/>
              <a:gd name="connsiteX6" fmla="*/ 2899078 w 3907189"/>
              <a:gd name="connsiteY6" fmla="*/ 2811557 h 3516964"/>
              <a:gd name="connsiteX7" fmla="*/ 3331124 w 3907189"/>
              <a:gd name="connsiteY7" fmla="*/ 3171597 h 3516964"/>
              <a:gd name="connsiteX8" fmla="*/ 3907189 w 3907189"/>
              <a:gd name="connsiteY8" fmla="*/ 3243605 h 3516964"/>
              <a:gd name="connsiteX0" fmla="*/ 994 w 3824030"/>
              <a:gd name="connsiteY0" fmla="*/ 3238777 h 3516964"/>
              <a:gd name="connsiteX1" fmla="*/ 79614 w 3824030"/>
              <a:gd name="connsiteY1" fmla="*/ 2955573 h 3516964"/>
              <a:gd name="connsiteX2" fmla="*/ 470121 w 3824030"/>
              <a:gd name="connsiteY2" fmla="*/ 1958617 h 3516964"/>
              <a:gd name="connsiteX3" fmla="*/ 1066469 w 3824030"/>
              <a:gd name="connsiteY3" fmla="*/ 3191069 h 3516964"/>
              <a:gd name="connsiteX4" fmla="*/ 1663791 w 3824030"/>
              <a:gd name="connsiteY4" fmla="*/ 3245 h 3516964"/>
              <a:gd name="connsiteX5" fmla="*/ 2239855 w 3824030"/>
              <a:gd name="connsiteY5" fmla="*/ 3171597 h 3516964"/>
              <a:gd name="connsiteX6" fmla="*/ 2815919 w 3824030"/>
              <a:gd name="connsiteY6" fmla="*/ 2811557 h 3516964"/>
              <a:gd name="connsiteX7" fmla="*/ 3247965 w 3824030"/>
              <a:gd name="connsiteY7" fmla="*/ 3171597 h 3516964"/>
              <a:gd name="connsiteX8" fmla="*/ 3824030 w 3824030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2955573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801195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657179 w 5545611"/>
              <a:gd name="connsiteY1" fmla="*/ 3243605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16964"/>
              <a:gd name="connsiteX1" fmla="*/ 1729187 w 5545611"/>
              <a:gd name="connsiteY1" fmla="*/ 3171597 h 3516964"/>
              <a:gd name="connsiteX2" fmla="*/ 2191702 w 5545611"/>
              <a:gd name="connsiteY2" fmla="*/ 1958617 h 3516964"/>
              <a:gd name="connsiteX3" fmla="*/ 2788050 w 5545611"/>
              <a:gd name="connsiteY3" fmla="*/ 3191069 h 3516964"/>
              <a:gd name="connsiteX4" fmla="*/ 3385372 w 5545611"/>
              <a:gd name="connsiteY4" fmla="*/ 3245 h 3516964"/>
              <a:gd name="connsiteX5" fmla="*/ 3961436 w 5545611"/>
              <a:gd name="connsiteY5" fmla="*/ 3171597 h 3516964"/>
              <a:gd name="connsiteX6" fmla="*/ 4537500 w 5545611"/>
              <a:gd name="connsiteY6" fmla="*/ 2811557 h 3516964"/>
              <a:gd name="connsiteX7" fmla="*/ 4969546 w 5545611"/>
              <a:gd name="connsiteY7" fmla="*/ 3171597 h 3516964"/>
              <a:gd name="connsiteX8" fmla="*/ 5545611 w 5545611"/>
              <a:gd name="connsiteY8" fmla="*/ 3243605 h 3516964"/>
              <a:gd name="connsiteX0" fmla="*/ 994 w 5545611"/>
              <a:gd name="connsiteY0" fmla="*/ 3243605 h 3539108"/>
              <a:gd name="connsiteX1" fmla="*/ 1729187 w 5545611"/>
              <a:gd name="connsiteY1" fmla="*/ 3171597 h 3539108"/>
              <a:gd name="connsiteX2" fmla="*/ 2233243 w 5545611"/>
              <a:gd name="connsiteY2" fmla="*/ 2091477 h 3539108"/>
              <a:gd name="connsiteX3" fmla="*/ 2788050 w 5545611"/>
              <a:gd name="connsiteY3" fmla="*/ 3191069 h 3539108"/>
              <a:gd name="connsiteX4" fmla="*/ 3385372 w 5545611"/>
              <a:gd name="connsiteY4" fmla="*/ 3245 h 3539108"/>
              <a:gd name="connsiteX5" fmla="*/ 3961436 w 5545611"/>
              <a:gd name="connsiteY5" fmla="*/ 3171597 h 3539108"/>
              <a:gd name="connsiteX6" fmla="*/ 4537500 w 5545611"/>
              <a:gd name="connsiteY6" fmla="*/ 2811557 h 3539108"/>
              <a:gd name="connsiteX7" fmla="*/ 4969546 w 5545611"/>
              <a:gd name="connsiteY7" fmla="*/ 3171597 h 3539108"/>
              <a:gd name="connsiteX8" fmla="*/ 5545611 w 5545611"/>
              <a:gd name="connsiteY8" fmla="*/ 3243605 h 3539108"/>
              <a:gd name="connsiteX0" fmla="*/ 994 w 5545611"/>
              <a:gd name="connsiteY0" fmla="*/ 3252361 h 3456384"/>
              <a:gd name="connsiteX1" fmla="*/ 1729187 w 5545611"/>
              <a:gd name="connsiteY1" fmla="*/ 3180353 h 3456384"/>
              <a:gd name="connsiteX2" fmla="*/ 2233243 w 5545611"/>
              <a:gd name="connsiteY2" fmla="*/ 2100233 h 3456384"/>
              <a:gd name="connsiteX3" fmla="*/ 2809307 w 5545611"/>
              <a:gd name="connsiteY3" fmla="*/ 3108345 h 3456384"/>
              <a:gd name="connsiteX4" fmla="*/ 3385372 w 5545611"/>
              <a:gd name="connsiteY4" fmla="*/ 12001 h 3456384"/>
              <a:gd name="connsiteX5" fmla="*/ 3961436 w 5545611"/>
              <a:gd name="connsiteY5" fmla="*/ 3180353 h 3456384"/>
              <a:gd name="connsiteX6" fmla="*/ 4537500 w 5545611"/>
              <a:gd name="connsiteY6" fmla="*/ 2820313 h 3456384"/>
              <a:gd name="connsiteX7" fmla="*/ 4969546 w 5545611"/>
              <a:gd name="connsiteY7" fmla="*/ 3180353 h 3456384"/>
              <a:gd name="connsiteX8" fmla="*/ 5545611 w 5545611"/>
              <a:gd name="connsiteY8" fmla="*/ 3252361 h 345638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52361 h 3307504"/>
              <a:gd name="connsiteX1" fmla="*/ 1729187 w 5545611"/>
              <a:gd name="connsiteY1" fmla="*/ 3180353 h 3307504"/>
              <a:gd name="connsiteX2" fmla="*/ 2233243 w 5545611"/>
              <a:gd name="connsiteY2" fmla="*/ 2100233 h 3307504"/>
              <a:gd name="connsiteX3" fmla="*/ 2809307 w 5545611"/>
              <a:gd name="connsiteY3" fmla="*/ 3108345 h 3307504"/>
              <a:gd name="connsiteX4" fmla="*/ 3385372 w 5545611"/>
              <a:gd name="connsiteY4" fmla="*/ 12001 h 3307504"/>
              <a:gd name="connsiteX5" fmla="*/ 3961436 w 5545611"/>
              <a:gd name="connsiteY5" fmla="*/ 3180353 h 3307504"/>
              <a:gd name="connsiteX6" fmla="*/ 4537500 w 5545611"/>
              <a:gd name="connsiteY6" fmla="*/ 2820313 h 3307504"/>
              <a:gd name="connsiteX7" fmla="*/ 4969546 w 5545611"/>
              <a:gd name="connsiteY7" fmla="*/ 3180353 h 3307504"/>
              <a:gd name="connsiteX8" fmla="*/ 5545611 w 5545611"/>
              <a:gd name="connsiteY8" fmla="*/ 3252361 h 3307504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809307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2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13363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  <a:gd name="connsiteX0" fmla="*/ 994 w 5545611"/>
              <a:gd name="connsiteY0" fmla="*/ 3240360 h 3295503"/>
              <a:gd name="connsiteX1" fmla="*/ 1729187 w 5545611"/>
              <a:gd name="connsiteY1" fmla="*/ 3168352 h 3295503"/>
              <a:gd name="connsiteX2" fmla="*/ 2233243 w 5545611"/>
              <a:gd name="connsiteY2" fmla="*/ 2088232 h 3295503"/>
              <a:gd name="connsiteX3" fmla="*/ 2737299 w 5545611"/>
              <a:gd name="connsiteY3" fmla="*/ 3168352 h 3295503"/>
              <a:gd name="connsiteX4" fmla="*/ 3385371 w 5545611"/>
              <a:gd name="connsiteY4" fmla="*/ 0 h 3295503"/>
              <a:gd name="connsiteX5" fmla="*/ 3961436 w 5545611"/>
              <a:gd name="connsiteY5" fmla="*/ 3168352 h 3295503"/>
              <a:gd name="connsiteX6" fmla="*/ 4537500 w 5545611"/>
              <a:gd name="connsiteY6" fmla="*/ 2808312 h 3295503"/>
              <a:gd name="connsiteX7" fmla="*/ 4969546 w 5545611"/>
              <a:gd name="connsiteY7" fmla="*/ 3168352 h 3295503"/>
              <a:gd name="connsiteX8" fmla="*/ 5545611 w 5545611"/>
              <a:gd name="connsiteY8" fmla="*/ 3240360 h 329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5611" h="3295503">
                <a:moveTo>
                  <a:pt x="994" y="3240360"/>
                </a:moveTo>
                <a:cubicBezTo>
                  <a:pt x="0" y="3237171"/>
                  <a:pt x="1372825" y="3295503"/>
                  <a:pt x="1729187" y="3168352"/>
                </a:cubicBezTo>
                <a:cubicBezTo>
                  <a:pt x="2094305" y="2954187"/>
                  <a:pt x="2065224" y="2088232"/>
                  <a:pt x="2233243" y="2088232"/>
                </a:cubicBezTo>
                <a:cubicBezTo>
                  <a:pt x="2401262" y="2088232"/>
                  <a:pt x="2349470" y="3091365"/>
                  <a:pt x="2737299" y="3168352"/>
                </a:cubicBezTo>
                <a:cubicBezTo>
                  <a:pt x="2990515" y="3258391"/>
                  <a:pt x="3181348" y="0"/>
                  <a:pt x="3385371" y="0"/>
                </a:cubicBezTo>
                <a:cubicBezTo>
                  <a:pt x="3589394" y="0"/>
                  <a:pt x="3676162" y="3004274"/>
                  <a:pt x="3961436" y="3168352"/>
                </a:cubicBezTo>
                <a:cubicBezTo>
                  <a:pt x="4168940" y="3273403"/>
                  <a:pt x="4369482" y="2808312"/>
                  <a:pt x="4537500" y="2808312"/>
                </a:cubicBezTo>
                <a:cubicBezTo>
                  <a:pt x="4705518" y="2808312"/>
                  <a:pt x="4874158" y="3091848"/>
                  <a:pt x="4969546" y="3168352"/>
                </a:cubicBezTo>
                <a:cubicBezTo>
                  <a:pt x="5162369" y="3278468"/>
                  <a:pt x="5521608" y="3228359"/>
                  <a:pt x="5545611" y="3240360"/>
                </a:cubicBezTo>
              </a:path>
            </a:pathLst>
          </a:cu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0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Chromosomal Copy Number </a:t>
            </a: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Estimation by D.O.C.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14" name="650 Grupo"/>
          <p:cNvGrpSpPr/>
          <p:nvPr/>
        </p:nvGrpSpPr>
        <p:grpSpPr>
          <a:xfrm>
            <a:off x="4320000" y="1844824"/>
            <a:ext cx="3148800" cy="63328"/>
            <a:chOff x="4320000" y="1772816"/>
            <a:chExt cx="3148800" cy="63328"/>
          </a:xfrm>
        </p:grpSpPr>
        <p:grpSp>
          <p:nvGrpSpPr>
            <p:cNvPr id="215" name="Group 139"/>
            <p:cNvGrpSpPr>
              <a:grpSpLocks/>
            </p:cNvGrpSpPr>
            <p:nvPr/>
          </p:nvGrpSpPr>
          <p:grpSpPr bwMode="auto">
            <a:xfrm flipH="1">
              <a:off x="4320000" y="1772816"/>
              <a:ext cx="636639" cy="63328"/>
              <a:chOff x="2535" y="15338"/>
              <a:chExt cx="7838" cy="71"/>
            </a:xfrm>
          </p:grpSpPr>
          <p:sp>
            <p:nvSpPr>
              <p:cNvPr id="671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139"/>
            <p:cNvGrpSpPr>
              <a:grpSpLocks/>
            </p:cNvGrpSpPr>
            <p:nvPr/>
          </p:nvGrpSpPr>
          <p:grpSpPr bwMode="auto">
            <a:xfrm>
              <a:off x="5220072" y="1772816"/>
              <a:ext cx="1790968" cy="62770"/>
              <a:chOff x="2535" y="15338"/>
              <a:chExt cx="7838" cy="71"/>
            </a:xfrm>
          </p:grpSpPr>
          <p:sp>
            <p:nvSpPr>
              <p:cNvPr id="66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139"/>
            <p:cNvGrpSpPr>
              <a:grpSpLocks/>
            </p:cNvGrpSpPr>
            <p:nvPr/>
          </p:nvGrpSpPr>
          <p:grpSpPr bwMode="auto">
            <a:xfrm>
              <a:off x="7164000" y="1772816"/>
              <a:ext cx="304800" cy="63328"/>
              <a:chOff x="2535" y="15338"/>
              <a:chExt cx="7838" cy="71"/>
            </a:xfrm>
          </p:grpSpPr>
          <p:sp>
            <p:nvSpPr>
              <p:cNvPr id="6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9" name="678 CuadroTexto"/>
          <p:cNvSpPr txBox="1"/>
          <p:nvPr/>
        </p:nvSpPr>
        <p:spPr>
          <a:xfrm>
            <a:off x="2195736" y="168106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 genome</a:t>
            </a:r>
            <a:endParaRPr lang="en-US" sz="1400" dirty="0"/>
          </a:p>
        </p:txBody>
      </p:sp>
      <p:sp>
        <p:nvSpPr>
          <p:cNvPr id="681" name="680 Rectángulo"/>
          <p:cNvSpPr/>
          <p:nvPr/>
        </p:nvSpPr>
        <p:spPr>
          <a:xfrm>
            <a:off x="4067944" y="1196752"/>
            <a:ext cx="3816424" cy="5760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679 Grupo"/>
          <p:cNvGrpSpPr/>
          <p:nvPr/>
        </p:nvGrpSpPr>
        <p:grpSpPr>
          <a:xfrm>
            <a:off x="4427984" y="980728"/>
            <a:ext cx="1728192" cy="307777"/>
            <a:chOff x="4427984" y="980728"/>
            <a:chExt cx="1728192" cy="307777"/>
          </a:xfrm>
        </p:grpSpPr>
        <p:sp>
          <p:nvSpPr>
            <p:cNvPr id="1537" name="1536 CuadroTexto"/>
            <p:cNvSpPr txBox="1"/>
            <p:nvPr/>
          </p:nvSpPr>
          <p:spPr>
            <a:xfrm>
              <a:off x="4427984" y="980728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Sliding window</a:t>
              </a:r>
              <a:endParaRPr lang="en-US" sz="1400" dirty="0"/>
            </a:p>
          </p:txBody>
        </p:sp>
        <p:sp>
          <p:nvSpPr>
            <p:cNvPr id="1538" name="1537 Flecha derecha"/>
            <p:cNvSpPr/>
            <p:nvPr/>
          </p:nvSpPr>
          <p:spPr>
            <a:xfrm>
              <a:off x="4427984" y="1196752"/>
              <a:ext cx="129614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1" name="1500 Rectángulo"/>
          <p:cNvSpPr/>
          <p:nvPr/>
        </p:nvSpPr>
        <p:spPr>
          <a:xfrm>
            <a:off x="6876256" y="1124744"/>
            <a:ext cx="104168" cy="18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1483 Grupo"/>
          <p:cNvGrpSpPr/>
          <p:nvPr/>
        </p:nvGrpSpPr>
        <p:grpSpPr>
          <a:xfrm>
            <a:off x="4264297" y="2082552"/>
            <a:ext cx="2858237" cy="914400"/>
            <a:chOff x="3396481" y="1709936"/>
            <a:chExt cx="2858237" cy="914400"/>
          </a:xfrm>
        </p:grpSpPr>
        <p:grpSp>
          <p:nvGrpSpPr>
            <p:cNvPr id="211" name="641 Grupo"/>
            <p:cNvGrpSpPr/>
            <p:nvPr/>
          </p:nvGrpSpPr>
          <p:grpSpPr>
            <a:xfrm>
              <a:off x="6217110" y="1709936"/>
              <a:ext cx="37608" cy="914400"/>
              <a:chOff x="6217110" y="1709936"/>
              <a:chExt cx="37608" cy="914400"/>
            </a:xfrm>
          </p:grpSpPr>
          <p:sp>
            <p:nvSpPr>
              <p:cNvPr id="1493" name="1492 Abrir llave"/>
              <p:cNvSpPr/>
              <p:nvPr/>
            </p:nvSpPr>
            <p:spPr>
              <a:xfrm>
                <a:off x="6217110" y="17099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622 Abrir llave"/>
              <p:cNvSpPr/>
              <p:nvPr/>
            </p:nvSpPr>
            <p:spPr>
              <a:xfrm>
                <a:off x="6217110" y="19385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623 Abrir llave"/>
              <p:cNvSpPr/>
              <p:nvPr/>
            </p:nvSpPr>
            <p:spPr>
              <a:xfrm>
                <a:off x="6217110" y="22157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624 Abrir llave"/>
              <p:cNvSpPr/>
              <p:nvPr/>
            </p:nvSpPr>
            <p:spPr>
              <a:xfrm>
                <a:off x="6217110" y="2444336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638 Grupo"/>
            <p:cNvGrpSpPr/>
            <p:nvPr/>
          </p:nvGrpSpPr>
          <p:grpSpPr>
            <a:xfrm>
              <a:off x="3396481" y="1773264"/>
              <a:ext cx="37608" cy="408600"/>
              <a:chOff x="3396481" y="1773264"/>
              <a:chExt cx="37608" cy="408600"/>
            </a:xfrm>
          </p:grpSpPr>
          <p:sp>
            <p:nvSpPr>
              <p:cNvPr id="1491" name="1490 Abrir llave"/>
              <p:cNvSpPr/>
              <p:nvPr/>
            </p:nvSpPr>
            <p:spPr>
              <a:xfrm>
                <a:off x="3396481" y="17732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2" name="1491 Abrir llave"/>
              <p:cNvSpPr/>
              <p:nvPr/>
            </p:nvSpPr>
            <p:spPr>
              <a:xfrm>
                <a:off x="3396481" y="2001864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639 Grupo"/>
            <p:cNvGrpSpPr/>
            <p:nvPr/>
          </p:nvGrpSpPr>
          <p:grpSpPr>
            <a:xfrm>
              <a:off x="4172000" y="1715629"/>
              <a:ext cx="37608" cy="637200"/>
              <a:chOff x="4172000" y="1715629"/>
              <a:chExt cx="37608" cy="637200"/>
            </a:xfrm>
          </p:grpSpPr>
          <p:sp>
            <p:nvSpPr>
              <p:cNvPr id="1488" name="1487 Abrir llave"/>
              <p:cNvSpPr/>
              <p:nvPr/>
            </p:nvSpPr>
            <p:spPr>
              <a:xfrm>
                <a:off x="4172000" y="17156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9" name="1488 Abrir llave"/>
              <p:cNvSpPr/>
              <p:nvPr/>
            </p:nvSpPr>
            <p:spPr>
              <a:xfrm>
                <a:off x="4172000" y="19442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0" name="1489 Abrir llave"/>
              <p:cNvSpPr/>
              <p:nvPr/>
            </p:nvSpPr>
            <p:spPr>
              <a:xfrm>
                <a:off x="4172000" y="2172829"/>
                <a:ext cx="37608" cy="18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2" name="681 Grupo"/>
          <p:cNvGrpSpPr/>
          <p:nvPr/>
        </p:nvGrpSpPr>
        <p:grpSpPr>
          <a:xfrm>
            <a:off x="4201616" y="1772816"/>
            <a:ext cx="3896544" cy="233536"/>
            <a:chOff x="4201616" y="1772816"/>
            <a:chExt cx="3896544" cy="233536"/>
          </a:xfrm>
        </p:grpSpPr>
        <p:cxnSp>
          <p:nvCxnSpPr>
            <p:cNvPr id="683" name="682 Conector recto"/>
            <p:cNvCxnSpPr/>
            <p:nvPr/>
          </p:nvCxnSpPr>
          <p:spPr>
            <a:xfrm>
              <a:off x="4201616" y="2006352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683 Conector recto"/>
            <p:cNvCxnSpPr/>
            <p:nvPr/>
          </p:nvCxnSpPr>
          <p:spPr>
            <a:xfrm>
              <a:off x="4211960" y="1772816"/>
              <a:ext cx="3886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7" name="1038 Grupo"/>
          <p:cNvGrpSpPr/>
          <p:nvPr/>
        </p:nvGrpSpPr>
        <p:grpSpPr>
          <a:xfrm>
            <a:off x="7173416" y="2065469"/>
            <a:ext cx="304800" cy="931483"/>
            <a:chOff x="6305600" y="1692853"/>
            <a:chExt cx="304800" cy="931483"/>
          </a:xfrm>
        </p:grpSpPr>
        <p:grpSp>
          <p:nvGrpSpPr>
            <p:cNvPr id="1506" name="1039 Grupo"/>
            <p:cNvGrpSpPr/>
            <p:nvPr/>
          </p:nvGrpSpPr>
          <p:grpSpPr>
            <a:xfrm rot="10800000">
              <a:off x="6305600" y="1692853"/>
              <a:ext cx="304800" cy="215058"/>
              <a:chOff x="4038600" y="3282293"/>
              <a:chExt cx="1600199" cy="197975"/>
            </a:xfrm>
          </p:grpSpPr>
          <p:grpSp>
            <p:nvGrpSpPr>
              <p:cNvPr id="1507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221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08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9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7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8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0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7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69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0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1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2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6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3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3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6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4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6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5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6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6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5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0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17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25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6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0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8" name="237 Grupo"/>
            <p:cNvGrpSpPr/>
            <p:nvPr/>
          </p:nvGrpSpPr>
          <p:grpSpPr>
            <a:xfrm rot="10800000">
              <a:off x="6305600" y="1915760"/>
              <a:ext cx="304800" cy="215058"/>
              <a:chOff x="4038600" y="3282293"/>
              <a:chExt cx="1600199" cy="197975"/>
            </a:xfrm>
          </p:grpSpPr>
          <p:grpSp>
            <p:nvGrpSpPr>
              <p:cNvPr id="1519" name="485 Grupo"/>
              <p:cNvGrpSpPr/>
              <p:nvPr/>
            </p:nvGrpSpPr>
            <p:grpSpPr>
              <a:xfrm>
                <a:off x="4038600" y="3282293"/>
                <a:ext cx="1598632" cy="197975"/>
                <a:chOff x="4391694" y="3282293"/>
                <a:chExt cx="1245538" cy="197975"/>
              </a:xfrm>
            </p:grpSpPr>
            <p:sp>
              <p:nvSpPr>
                <p:cNvPr id="1163" name="Rectangle 6"/>
                <p:cNvSpPr>
                  <a:spLocks noChangeArrowheads="1"/>
                </p:cNvSpPr>
                <p:nvPr/>
              </p:nvSpPr>
              <p:spPr bwMode="auto">
                <a:xfrm flipH="1">
                  <a:off x="4783171" y="3283009"/>
                  <a:ext cx="62956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Rectangle 86"/>
                <p:cNvSpPr>
                  <a:spLocks noChangeArrowheads="1"/>
                </p:cNvSpPr>
                <p:nvPr/>
              </p:nvSpPr>
              <p:spPr bwMode="auto">
                <a:xfrm flipH="1">
                  <a:off x="4829822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Rectangle 88"/>
                <p:cNvSpPr>
                  <a:spLocks noChangeArrowheads="1"/>
                </p:cNvSpPr>
                <p:nvPr/>
              </p:nvSpPr>
              <p:spPr bwMode="auto">
                <a:xfrm flipH="1">
                  <a:off x="5334227" y="3283009"/>
                  <a:ext cx="10115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Rectangle 89"/>
                <p:cNvSpPr>
                  <a:spLocks noChangeArrowheads="1"/>
                </p:cNvSpPr>
                <p:nvPr/>
              </p:nvSpPr>
              <p:spPr bwMode="auto">
                <a:xfrm flipH="1">
                  <a:off x="5057189" y="3283009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Rectangle 90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283009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0" name="Group 91"/>
                <p:cNvGrpSpPr>
                  <a:grpSpLocks/>
                </p:cNvGrpSpPr>
                <p:nvPr/>
              </p:nvGrpSpPr>
              <p:grpSpPr bwMode="auto">
                <a:xfrm flipH="1">
                  <a:off x="4676130" y="3283009"/>
                  <a:ext cx="92547" cy="50928"/>
                  <a:chOff x="7359" y="10643"/>
                  <a:chExt cx="613" cy="71"/>
                </a:xfrm>
              </p:grpSpPr>
              <p:sp>
                <p:nvSpPr>
                  <p:cNvPr id="121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359" y="106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6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1" name="Group 94"/>
                <p:cNvGrpSpPr>
                  <a:grpSpLocks/>
                </p:cNvGrpSpPr>
                <p:nvPr/>
              </p:nvGrpSpPr>
              <p:grpSpPr bwMode="auto">
                <a:xfrm flipH="1">
                  <a:off x="4391694" y="3283009"/>
                  <a:ext cx="134367" cy="50928"/>
                  <a:chOff x="8966" y="10643"/>
                  <a:chExt cx="890" cy="71"/>
                </a:xfrm>
              </p:grpSpPr>
              <p:sp>
                <p:nvSpPr>
                  <p:cNvPr id="121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966" y="10643"/>
                    <a:ext cx="890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6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9289" y="10643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0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354741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2" name="Group 98"/>
                <p:cNvGrpSpPr>
                  <a:grpSpLocks/>
                </p:cNvGrpSpPr>
                <p:nvPr/>
              </p:nvGrpSpPr>
              <p:grpSpPr bwMode="auto">
                <a:xfrm flipH="1">
                  <a:off x="5295577" y="3354741"/>
                  <a:ext cx="92547" cy="50928"/>
                  <a:chOff x="3256" y="10743"/>
                  <a:chExt cx="613" cy="71"/>
                </a:xfrm>
              </p:grpSpPr>
              <p:sp>
                <p:nvSpPr>
                  <p:cNvPr id="121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743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3" name="Group 101"/>
                <p:cNvGrpSpPr>
                  <a:grpSpLocks/>
                </p:cNvGrpSpPr>
                <p:nvPr/>
              </p:nvGrpSpPr>
              <p:grpSpPr bwMode="auto">
                <a:xfrm flipH="1">
                  <a:off x="5027598" y="3354741"/>
                  <a:ext cx="92547" cy="50928"/>
                  <a:chOff x="5031" y="10743"/>
                  <a:chExt cx="613" cy="71"/>
                </a:xfrm>
              </p:grpSpPr>
              <p:sp>
                <p:nvSpPr>
                  <p:cNvPr id="121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031" y="10743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2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743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3" name="Rectangle 104"/>
                <p:cNvSpPr>
                  <a:spLocks noChangeArrowheads="1"/>
                </p:cNvSpPr>
                <p:nvPr/>
              </p:nvSpPr>
              <p:spPr bwMode="auto">
                <a:xfrm flipH="1">
                  <a:off x="4835256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4" name="Group 105"/>
                <p:cNvGrpSpPr>
                  <a:grpSpLocks/>
                </p:cNvGrpSpPr>
                <p:nvPr/>
              </p:nvGrpSpPr>
              <p:grpSpPr bwMode="auto">
                <a:xfrm flipH="1">
                  <a:off x="4654541" y="3354741"/>
                  <a:ext cx="92547" cy="52364"/>
                  <a:chOff x="7502" y="10743"/>
                  <a:chExt cx="613" cy="73"/>
                </a:xfrm>
              </p:grpSpPr>
              <p:sp>
                <p:nvSpPr>
                  <p:cNvPr id="12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7502" y="10745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743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354741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12"/>
                <p:cNvSpPr>
                  <a:spLocks noChangeArrowheads="1"/>
                </p:cNvSpPr>
                <p:nvPr/>
              </p:nvSpPr>
              <p:spPr bwMode="auto">
                <a:xfrm flipH="1">
                  <a:off x="5558121" y="3427188"/>
                  <a:ext cx="7911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Rectangle 113"/>
                <p:cNvSpPr>
                  <a:spLocks noChangeArrowheads="1"/>
                </p:cNvSpPr>
                <p:nvPr/>
              </p:nvSpPr>
              <p:spPr bwMode="auto">
                <a:xfrm flipH="1">
                  <a:off x="5571860" y="3427188"/>
                  <a:ext cx="32007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5" name="Group 114"/>
                <p:cNvGrpSpPr>
                  <a:grpSpLocks/>
                </p:cNvGrpSpPr>
                <p:nvPr/>
              </p:nvGrpSpPr>
              <p:grpSpPr bwMode="auto">
                <a:xfrm flipH="1">
                  <a:off x="5323054" y="3427188"/>
                  <a:ext cx="77752" cy="50928"/>
                  <a:chOff x="3172" y="10844"/>
                  <a:chExt cx="515" cy="71"/>
                </a:xfrm>
              </p:grpSpPr>
              <p:sp>
                <p:nvSpPr>
                  <p:cNvPr id="12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172" y="10844"/>
                    <a:ext cx="515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46" y="10844"/>
                    <a:ext cx="67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6" name="Group 117"/>
                <p:cNvGrpSpPr>
                  <a:grpSpLocks/>
                </p:cNvGrpSpPr>
                <p:nvPr/>
              </p:nvGrpSpPr>
              <p:grpSpPr bwMode="auto">
                <a:xfrm flipH="1">
                  <a:off x="5011142" y="3427188"/>
                  <a:ext cx="92547" cy="50928"/>
                  <a:chOff x="5140" y="10844"/>
                  <a:chExt cx="613" cy="71"/>
                </a:xfrm>
              </p:grpSpPr>
              <p:sp>
                <p:nvSpPr>
                  <p:cNvPr id="120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14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5236" y="10844"/>
                    <a:ext cx="212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7" name="Group 120"/>
                <p:cNvGrpSpPr>
                  <a:grpSpLocks/>
                </p:cNvGrpSpPr>
                <p:nvPr/>
              </p:nvGrpSpPr>
              <p:grpSpPr bwMode="auto">
                <a:xfrm flipH="1">
                  <a:off x="4835256" y="3427188"/>
                  <a:ext cx="109758" cy="50928"/>
                  <a:chOff x="6191" y="10844"/>
                  <a:chExt cx="727" cy="71"/>
                </a:xfrm>
              </p:grpSpPr>
              <p:sp>
                <p:nvSpPr>
                  <p:cNvPr id="120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191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6459" y="10844"/>
                    <a:ext cx="45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8" name="Group 123"/>
                <p:cNvGrpSpPr>
                  <a:grpSpLocks/>
                </p:cNvGrpSpPr>
                <p:nvPr/>
              </p:nvGrpSpPr>
              <p:grpSpPr bwMode="auto">
                <a:xfrm flipH="1">
                  <a:off x="4665411" y="3427188"/>
                  <a:ext cx="92547" cy="50928"/>
                  <a:chOff x="7430" y="10844"/>
                  <a:chExt cx="613" cy="71"/>
                </a:xfrm>
              </p:grpSpPr>
              <p:sp>
                <p:nvSpPr>
                  <p:cNvPr id="120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7430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800" y="10844"/>
                    <a:ext cx="69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2" name="Rectangle 126"/>
                <p:cNvSpPr>
                  <a:spLocks noChangeArrowheads="1"/>
                </p:cNvSpPr>
                <p:nvPr/>
              </p:nvSpPr>
              <p:spPr bwMode="auto">
                <a:xfrm flipH="1">
                  <a:off x="4407999" y="3427188"/>
                  <a:ext cx="6929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31"/>
                <p:cNvSpPr>
                  <a:spLocks noChangeArrowheads="1"/>
                </p:cNvSpPr>
                <p:nvPr/>
              </p:nvSpPr>
              <p:spPr bwMode="auto">
                <a:xfrm flipH="1">
                  <a:off x="5444287" y="3426471"/>
                  <a:ext cx="112475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32"/>
                <p:cNvSpPr>
                  <a:spLocks noChangeArrowheads="1"/>
                </p:cNvSpPr>
                <p:nvPr/>
              </p:nvSpPr>
              <p:spPr bwMode="auto">
                <a:xfrm flipH="1">
                  <a:off x="5230205" y="3429340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34"/>
                <p:cNvSpPr>
                  <a:spLocks noChangeArrowheads="1"/>
                </p:cNvSpPr>
                <p:nvPr/>
              </p:nvSpPr>
              <p:spPr bwMode="auto">
                <a:xfrm flipH="1">
                  <a:off x="5120145" y="3427188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35"/>
                <p:cNvSpPr>
                  <a:spLocks noChangeArrowheads="1"/>
                </p:cNvSpPr>
                <p:nvPr/>
              </p:nvSpPr>
              <p:spPr bwMode="auto">
                <a:xfrm flipH="1">
                  <a:off x="5150189" y="3354741"/>
                  <a:ext cx="92547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29" name="Group 136"/>
                <p:cNvGrpSpPr>
                  <a:grpSpLocks/>
                </p:cNvGrpSpPr>
                <p:nvPr/>
              </p:nvGrpSpPr>
              <p:grpSpPr bwMode="auto">
                <a:xfrm flipH="1">
                  <a:off x="4526212" y="3426471"/>
                  <a:ext cx="114590" cy="50928"/>
                  <a:chOff x="8276" y="10844"/>
                  <a:chExt cx="759" cy="71"/>
                </a:xfrm>
              </p:grpSpPr>
              <p:sp>
                <p:nvSpPr>
                  <p:cNvPr id="119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822" y="10844"/>
                    <a:ext cx="213" cy="71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276" y="10844"/>
                    <a:ext cx="613" cy="71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8" name="Rectangle 150"/>
                <p:cNvSpPr>
                  <a:spLocks noChangeArrowheads="1"/>
                </p:cNvSpPr>
                <p:nvPr/>
              </p:nvSpPr>
              <p:spPr bwMode="auto">
                <a:xfrm flipH="1">
                  <a:off x="5400806" y="3354024"/>
                  <a:ext cx="1612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92"/>
                <p:cNvSpPr>
                  <a:spLocks noChangeArrowheads="1"/>
                </p:cNvSpPr>
                <p:nvPr/>
              </p:nvSpPr>
              <p:spPr bwMode="auto">
                <a:xfrm flipH="1">
                  <a:off x="4945015" y="3356175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Rectangle 193"/>
                <p:cNvSpPr>
                  <a:spLocks noChangeArrowheads="1"/>
                </p:cNvSpPr>
                <p:nvPr/>
              </p:nvSpPr>
              <p:spPr bwMode="auto">
                <a:xfrm flipH="1">
                  <a:off x="4929011" y="3427188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Rectangle 194"/>
                <p:cNvSpPr>
                  <a:spLocks noChangeArrowheads="1"/>
                </p:cNvSpPr>
                <p:nvPr/>
              </p:nvSpPr>
              <p:spPr bwMode="auto">
                <a:xfrm flipH="1">
                  <a:off x="4969775" y="3283009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Rectangle 195"/>
                <p:cNvSpPr>
                  <a:spLocks noChangeArrowheads="1"/>
                </p:cNvSpPr>
                <p:nvPr/>
              </p:nvSpPr>
              <p:spPr bwMode="auto">
                <a:xfrm flipH="1">
                  <a:off x="5103689" y="3282293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194576" y="3282293"/>
                  <a:ext cx="124554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Rectangle 197"/>
                <p:cNvSpPr>
                  <a:spLocks noChangeArrowheads="1"/>
                </p:cNvSpPr>
                <p:nvPr/>
              </p:nvSpPr>
              <p:spPr bwMode="auto">
                <a:xfrm flipH="1">
                  <a:off x="4760978" y="3354024"/>
                  <a:ext cx="6386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Rectangle 198"/>
                <p:cNvSpPr>
                  <a:spLocks noChangeArrowheads="1"/>
                </p:cNvSpPr>
                <p:nvPr/>
              </p:nvSpPr>
              <p:spPr bwMode="auto">
                <a:xfrm flipH="1">
                  <a:off x="4768677" y="3429340"/>
                  <a:ext cx="66580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Rectangle 199"/>
                <p:cNvSpPr>
                  <a:spLocks noChangeArrowheads="1"/>
                </p:cNvSpPr>
                <p:nvPr/>
              </p:nvSpPr>
              <p:spPr bwMode="auto">
                <a:xfrm flipH="1">
                  <a:off x="4516097" y="3282293"/>
                  <a:ext cx="32158" cy="50928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Rectangle 200"/>
                <p:cNvSpPr>
                  <a:spLocks noChangeArrowheads="1"/>
                </p:cNvSpPr>
                <p:nvPr/>
              </p:nvSpPr>
              <p:spPr bwMode="auto">
                <a:xfrm flipH="1">
                  <a:off x="4558370" y="3282293"/>
                  <a:ext cx="107041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Rectangle 201"/>
                <p:cNvSpPr>
                  <a:spLocks noChangeArrowheads="1"/>
                </p:cNvSpPr>
                <p:nvPr/>
              </p:nvSpPr>
              <p:spPr bwMode="auto">
                <a:xfrm flipH="1">
                  <a:off x="4548255" y="3354024"/>
                  <a:ext cx="77752" cy="50928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2" name="Rectangle 196"/>
              <p:cNvSpPr>
                <a:spLocks noChangeArrowheads="1"/>
              </p:cNvSpPr>
              <p:nvPr/>
            </p:nvSpPr>
            <p:spPr bwMode="auto">
              <a:xfrm flipH="1">
                <a:off x="5257799" y="3283200"/>
                <a:ext cx="381000" cy="50400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0" name="296 Grupo"/>
            <p:cNvGrpSpPr/>
            <p:nvPr/>
          </p:nvGrpSpPr>
          <p:grpSpPr>
            <a:xfrm rot="10800000">
              <a:off x="6305600" y="2167136"/>
              <a:ext cx="304800" cy="457200"/>
              <a:chOff x="2286000" y="3276600"/>
              <a:chExt cx="1600199" cy="420882"/>
            </a:xfrm>
          </p:grpSpPr>
          <p:grpSp>
            <p:nvGrpSpPr>
              <p:cNvPr id="1531" name="667 Grupo"/>
              <p:cNvGrpSpPr/>
              <p:nvPr/>
            </p:nvGrpSpPr>
            <p:grpSpPr>
              <a:xfrm>
                <a:off x="2286000" y="3276600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32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105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7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3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59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0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34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15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2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35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15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6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1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153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4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5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2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151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2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17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3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14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4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147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8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5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14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46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143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4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24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47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14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0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4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4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8" name="726 Grupo"/>
              <p:cNvGrpSpPr/>
              <p:nvPr/>
            </p:nvGrpSpPr>
            <p:grpSpPr>
              <a:xfrm>
                <a:off x="2286000" y="3499507"/>
                <a:ext cx="1600199" cy="197975"/>
                <a:chOff x="4038600" y="3282293"/>
                <a:chExt cx="1600199" cy="197975"/>
              </a:xfrm>
            </p:grpSpPr>
            <p:grpSp>
              <p:nvGrpSpPr>
                <p:cNvPr id="1549" name="485 Grupo"/>
                <p:cNvGrpSpPr/>
                <p:nvPr/>
              </p:nvGrpSpPr>
              <p:grpSpPr>
                <a:xfrm>
                  <a:off x="4038600" y="3282293"/>
                  <a:ext cx="1598632" cy="197975"/>
                  <a:chOff x="4391694" y="3282293"/>
                  <a:chExt cx="1245538" cy="197975"/>
                </a:xfrm>
              </p:grpSpPr>
              <p:sp>
                <p:nvSpPr>
                  <p:cNvPr id="1047" name="Rectangle 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83171" y="3283009"/>
                    <a:ext cx="62956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Rectangle 8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29822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9" name="Rectangle 8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334227" y="3283009"/>
                    <a:ext cx="10115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0" name="Rectangle 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057189" y="3283009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1" name="Rectangle 9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283009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0" name="Group 91"/>
                  <p:cNvGrpSpPr>
                    <a:grpSpLocks/>
                  </p:cNvGrpSpPr>
                  <p:nvPr/>
                </p:nvGrpSpPr>
                <p:grpSpPr bwMode="auto">
                  <a:xfrm flipH="1">
                    <a:off x="4676130" y="3283009"/>
                    <a:ext cx="92547" cy="50928"/>
                    <a:chOff x="7359" y="10643"/>
                    <a:chExt cx="613" cy="71"/>
                  </a:xfrm>
                </p:grpSpPr>
                <p:sp>
                  <p:nvSpPr>
                    <p:cNvPr id="1101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59" y="106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2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6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1" name="Group 94"/>
                  <p:cNvGrpSpPr>
                    <a:grpSpLocks/>
                  </p:cNvGrpSpPr>
                  <p:nvPr/>
                </p:nvGrpSpPr>
                <p:grpSpPr bwMode="auto">
                  <a:xfrm flipH="1">
                    <a:off x="4391694" y="3283009"/>
                    <a:ext cx="134367" cy="50928"/>
                    <a:chOff x="8966" y="10643"/>
                    <a:chExt cx="890" cy="71"/>
                  </a:xfrm>
                </p:grpSpPr>
                <p:sp>
                  <p:nvSpPr>
                    <p:cNvPr id="109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66" y="10643"/>
                      <a:ext cx="890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0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89" y="10643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4" name="Rectangle 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354741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2" name="Group 98"/>
                  <p:cNvGrpSpPr>
                    <a:grpSpLocks/>
                  </p:cNvGrpSpPr>
                  <p:nvPr/>
                </p:nvGrpSpPr>
                <p:grpSpPr bwMode="auto">
                  <a:xfrm flipH="1">
                    <a:off x="5295577" y="3354741"/>
                    <a:ext cx="92547" cy="50928"/>
                    <a:chOff x="3256" y="10743"/>
                    <a:chExt cx="613" cy="71"/>
                  </a:xfrm>
                </p:grpSpPr>
                <p:sp>
                  <p:nvSpPr>
                    <p:cNvPr id="1097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743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3" name="Group 101"/>
                  <p:cNvGrpSpPr>
                    <a:grpSpLocks/>
                  </p:cNvGrpSpPr>
                  <p:nvPr/>
                </p:nvGrpSpPr>
                <p:grpSpPr bwMode="auto">
                  <a:xfrm flipH="1">
                    <a:off x="5027598" y="3354741"/>
                    <a:ext cx="92547" cy="50928"/>
                    <a:chOff x="5031" y="10743"/>
                    <a:chExt cx="613" cy="71"/>
                  </a:xfrm>
                </p:grpSpPr>
                <p:sp>
                  <p:nvSpPr>
                    <p:cNvPr id="1095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1" y="10743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6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743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7" name="Rectangle 10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835256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4" name="Group 105"/>
                  <p:cNvGrpSpPr>
                    <a:grpSpLocks/>
                  </p:cNvGrpSpPr>
                  <p:nvPr/>
                </p:nvGrpSpPr>
                <p:grpSpPr bwMode="auto">
                  <a:xfrm flipH="1">
                    <a:off x="4654541" y="3354741"/>
                    <a:ext cx="92547" cy="52364"/>
                    <a:chOff x="7502" y="10743"/>
                    <a:chExt cx="613" cy="73"/>
                  </a:xfrm>
                </p:grpSpPr>
                <p:sp>
                  <p:nvSpPr>
                    <p:cNvPr id="1093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02" y="10745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4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743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Rectangle 11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354741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0" name="Rectangle 11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58121" y="3427188"/>
                    <a:ext cx="7911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1" name="Rectangle 11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571860" y="3427188"/>
                    <a:ext cx="32007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5" name="Group 114"/>
                  <p:cNvGrpSpPr>
                    <a:grpSpLocks/>
                  </p:cNvGrpSpPr>
                  <p:nvPr/>
                </p:nvGrpSpPr>
                <p:grpSpPr bwMode="auto">
                  <a:xfrm flipH="1">
                    <a:off x="5323054" y="3427188"/>
                    <a:ext cx="77752" cy="50928"/>
                    <a:chOff x="3172" y="10844"/>
                    <a:chExt cx="515" cy="71"/>
                  </a:xfrm>
                </p:grpSpPr>
                <p:sp>
                  <p:nvSpPr>
                    <p:cNvPr id="1091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" y="10844"/>
                      <a:ext cx="515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2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6" y="10844"/>
                      <a:ext cx="67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6" name="Group 117"/>
                  <p:cNvGrpSpPr>
                    <a:grpSpLocks/>
                  </p:cNvGrpSpPr>
                  <p:nvPr/>
                </p:nvGrpSpPr>
                <p:grpSpPr bwMode="auto">
                  <a:xfrm flipH="1">
                    <a:off x="5011142" y="3427188"/>
                    <a:ext cx="92547" cy="50928"/>
                    <a:chOff x="5140" y="10844"/>
                    <a:chExt cx="613" cy="71"/>
                  </a:xfrm>
                </p:grpSpPr>
                <p:sp>
                  <p:nvSpPr>
                    <p:cNvPr id="1089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0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36" y="10844"/>
                      <a:ext cx="212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7" name="Group 120"/>
                  <p:cNvGrpSpPr>
                    <a:grpSpLocks/>
                  </p:cNvGrpSpPr>
                  <p:nvPr/>
                </p:nvGrpSpPr>
                <p:grpSpPr bwMode="auto">
                  <a:xfrm flipH="1">
                    <a:off x="4835256" y="3427188"/>
                    <a:ext cx="109758" cy="50928"/>
                    <a:chOff x="6191" y="10844"/>
                    <a:chExt cx="727" cy="71"/>
                  </a:xfrm>
                </p:grpSpPr>
                <p:sp>
                  <p:nvSpPr>
                    <p:cNvPr id="1087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8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9" y="10844"/>
                      <a:ext cx="45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58" name="Group 123"/>
                  <p:cNvGrpSpPr>
                    <a:grpSpLocks/>
                  </p:cNvGrpSpPr>
                  <p:nvPr/>
                </p:nvGrpSpPr>
                <p:grpSpPr bwMode="auto">
                  <a:xfrm flipH="1">
                    <a:off x="4665411" y="3427188"/>
                    <a:ext cx="92547" cy="50928"/>
                    <a:chOff x="7430" y="10844"/>
                    <a:chExt cx="613" cy="71"/>
                  </a:xfrm>
                </p:grpSpPr>
                <p:sp>
                  <p:nvSpPr>
                    <p:cNvPr id="1085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30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6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0" y="10844"/>
                      <a:ext cx="69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66" name="Rectangle 12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407999" y="3427188"/>
                    <a:ext cx="6929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7" name="Rectangle 13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44287" y="3426471"/>
                    <a:ext cx="112475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8" name="Rectangle 13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30205" y="3429340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9" name="Rectangle 13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20145" y="3427188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0" name="Rectangle 1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50189" y="3354741"/>
                    <a:ext cx="92547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559" name="Group 136"/>
                  <p:cNvGrpSpPr>
                    <a:grpSpLocks/>
                  </p:cNvGrpSpPr>
                  <p:nvPr/>
                </p:nvGrpSpPr>
                <p:grpSpPr bwMode="auto">
                  <a:xfrm flipH="1">
                    <a:off x="4526212" y="3426471"/>
                    <a:ext cx="114590" cy="50928"/>
                    <a:chOff x="8276" y="10844"/>
                    <a:chExt cx="759" cy="71"/>
                  </a:xfrm>
                </p:grpSpPr>
                <p:sp>
                  <p:nvSpPr>
                    <p:cNvPr id="108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2" y="10844"/>
                      <a:ext cx="213" cy="7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6" y="10844"/>
                      <a:ext cx="613" cy="7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381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72" name="Rectangle 15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400806" y="3354024"/>
                    <a:ext cx="1612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3" name="Rectangle 192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45015" y="3356175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4" name="Rectangle 193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29011" y="3427188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5" name="Rectangle 19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969775" y="3283009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6" name="Rectangle 19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03689" y="3282293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7" name="Rectangle 19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194576" y="3282293"/>
                    <a:ext cx="124554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8" name="Rectangle 19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0978" y="3354024"/>
                    <a:ext cx="6386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9" name="Rectangle 19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768677" y="3429340"/>
                    <a:ext cx="66580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0" name="Rectangle 19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16097" y="3282293"/>
                    <a:ext cx="32158" cy="50928"/>
                  </a:xfrm>
                  <a:prstGeom prst="rect">
                    <a:avLst/>
                  </a:prstGeom>
                  <a:solidFill>
                    <a:srgbClr val="F79646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1" name="Rectangle 200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58370" y="3282293"/>
                    <a:ext cx="107041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2" name="Rectangle 20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48255" y="3354024"/>
                    <a:ext cx="77752" cy="50928"/>
                  </a:xfrm>
                  <a:prstGeom prst="rect">
                    <a:avLst/>
                  </a:prstGeom>
                  <a:solidFill>
                    <a:srgbClr val="C0504D"/>
                  </a:solidFill>
                  <a:ln w="381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6" name="Rectangle 196"/>
                <p:cNvSpPr>
                  <a:spLocks noChangeArrowheads="1"/>
                </p:cNvSpPr>
                <p:nvPr/>
              </p:nvSpPr>
              <p:spPr bwMode="auto">
                <a:xfrm flipH="1">
                  <a:off x="5257799" y="3283200"/>
                  <a:ext cx="381000" cy="50400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730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3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animBg="1"/>
      <p:bldP spid="15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ReadCountsDistributionSimulated40.jpe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2208" y="2468460"/>
            <a:ext cx="5364632" cy="4000742"/>
          </a:xfrm>
          <a:prstGeom prst="rect">
            <a:avLst/>
          </a:prstGeom>
        </p:spPr>
      </p:pic>
      <p:pic>
        <p:nvPicPr>
          <p:cNvPr id="11" name="10 Imagen" descr="ReadCountsDistributionSimulated400.jpe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468460"/>
            <a:ext cx="5364632" cy="4000742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grpSp>
        <p:nvGrpSpPr>
          <p:cNvPr id="9" name="8 Grupo"/>
          <p:cNvGrpSpPr/>
          <p:nvPr/>
        </p:nvGrpSpPr>
        <p:grpSpPr>
          <a:xfrm>
            <a:off x="1115616" y="1052736"/>
            <a:ext cx="6552728" cy="792088"/>
            <a:chOff x="1115616" y="1052736"/>
            <a:chExt cx="6552728" cy="792088"/>
          </a:xfrm>
        </p:grpSpPr>
        <p:sp>
          <p:nvSpPr>
            <p:cNvPr id="12" name="11 Rectángulo"/>
            <p:cNvSpPr/>
            <p:nvPr/>
          </p:nvSpPr>
          <p:spPr>
            <a:xfrm>
              <a:off x="1115616" y="1054477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Mixture of Gaussians Distribution </a:t>
              </a:r>
              <a:endParaRPr lang="en-US" dirty="0"/>
            </a:p>
          </p:txBody>
        </p:sp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l="39450" t="45880" r="41178" b="44880"/>
            <a:stretch>
              <a:fillRect/>
            </a:stretch>
          </p:blipFill>
          <p:spPr bwMode="auto">
            <a:xfrm>
              <a:off x="4716016" y="1052736"/>
              <a:ext cx="2952328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13 Grupo"/>
          <p:cNvGrpSpPr/>
          <p:nvPr/>
        </p:nvGrpSpPr>
        <p:grpSpPr>
          <a:xfrm>
            <a:off x="1115616" y="1702549"/>
            <a:ext cx="6408712" cy="646331"/>
            <a:chOff x="1115616" y="1558533"/>
            <a:chExt cx="6408712" cy="64633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11340" t="47039" r="66925" b="42041"/>
            <a:stretch>
              <a:fillRect/>
            </a:stretch>
          </p:blipFill>
          <p:spPr bwMode="auto">
            <a:xfrm>
              <a:off x="6084168" y="1772816"/>
              <a:ext cx="1440160" cy="40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16 Rectángulo"/>
            <p:cNvSpPr/>
            <p:nvPr/>
          </p:nvSpPr>
          <p:spPr>
            <a:xfrm>
              <a:off x="1115616" y="1558533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 smtClean="0"/>
            </a:p>
            <a:p>
              <a:r>
                <a:rPr lang="en-US" dirty="0" smtClean="0"/>
                <a:t>Expectation Maximization with:  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Fitting a mix of Gaussians by EM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Rectángulo"/>
          <p:cNvSpPr/>
          <p:nvPr/>
        </p:nvSpPr>
        <p:spPr>
          <a:xfrm>
            <a:off x="2915816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3836E-6 L -0.09045 1.13836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37440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0434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 Imagen" descr="Error meassure per number of mixture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844824"/>
            <a:ext cx="4857978" cy="3456384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1872000"/>
            <a:ext cx="2880320" cy="216024"/>
          </a:xfrm>
          <a:solidFill>
            <a:schemeClr val="bg1"/>
          </a:solidFill>
        </p:spPr>
        <p:txBody>
          <a:bodyPr tIns="0" bIns="0">
            <a:noAutofit/>
          </a:bodyPr>
          <a:lstStyle/>
          <a:p>
            <a:pPr algn="l"/>
            <a:r>
              <a:rPr lang="en-US" sz="1200" b="1" dirty="0" smtClean="0"/>
              <a:t>Error measure per number of mixtures</a:t>
            </a:r>
            <a:endParaRPr lang="en-US" sz="1200" b="1" dirty="0"/>
          </a:p>
        </p:txBody>
      </p:sp>
      <p:cxnSp>
        <p:nvCxnSpPr>
          <p:cNvPr id="7" name="6 Conector recto"/>
          <p:cNvCxnSpPr/>
          <p:nvPr/>
        </p:nvCxnSpPr>
        <p:spPr>
          <a:xfrm flipV="1">
            <a:off x="3744000" y="2132856"/>
            <a:ext cx="0" cy="2808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1 Título"/>
          <p:cNvSpPr txBox="1">
            <a:spLocks/>
          </p:cNvSpPr>
          <p:nvPr/>
        </p:nvSpPr>
        <p:spPr>
          <a:xfrm>
            <a:off x="1979712" y="134076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Best fit measures : Mixture of 3 Gaussians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10" name="9 Rectángulo"/>
          <p:cNvSpPr/>
          <p:nvPr/>
        </p:nvSpPr>
        <p:spPr>
          <a:xfrm>
            <a:off x="4168800" y="2060848"/>
            <a:ext cx="403244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 Imagen" descr="Error meassure per number of mixtures.jpg"/>
          <p:cNvPicPr/>
          <p:nvPr/>
        </p:nvPicPr>
        <p:blipFill>
          <a:blip r:embed="rId2" cstate="print"/>
          <a:srcRect l="48742" t="22674" r="6790" b="52326"/>
          <a:stretch>
            <a:fillRect/>
          </a:stretch>
        </p:blipFill>
        <p:spPr>
          <a:xfrm>
            <a:off x="4644008" y="2636912"/>
            <a:ext cx="2160240" cy="864096"/>
          </a:xfrm>
          <a:prstGeom prst="rect">
            <a:avLst/>
          </a:prstGeom>
          <a:ln w="3175" cap="sq">
            <a:noFill/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\Documents\BIOINFORMATICS\DELFT_Research\Data\SimulatedReads\PloEst\PloEst200\readsDistrib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1028" name="Picture 4" descr="C:\Users\Mel\Documents\BIOINFORMATICS\DELFT_Research\Data\SimulatedReads\PloEst\PloEst200\readsDistributionGaussianFitted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2050" name="Picture 2" descr="C:\Users\Mel\Documents\BIOINFORMATICS\DELFT_Research\Data\SimulatedReads\PloEst\PloEst200\readsDistributionGaussianFitted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069360"/>
            <a:ext cx="6000002" cy="3600000"/>
          </a:xfrm>
          <a:prstGeom prst="rect">
            <a:avLst/>
          </a:prstGeom>
          <a:noFill/>
        </p:spPr>
      </p:pic>
      <p:sp>
        <p:nvSpPr>
          <p:cNvPr id="1031" name="AutoShape 7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13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{\mathrm  {AIC}}=2k-2\ln(L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20 CuadroTexto"/>
          <p:cNvSpPr txBox="1"/>
          <p:nvPr/>
        </p:nvSpPr>
        <p:spPr>
          <a:xfrm>
            <a:off x="683568" y="1123589"/>
            <a:ext cx="5184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Bayesian Information criterion:</a:t>
            </a:r>
          </a:p>
          <a:p>
            <a:endParaRPr lang="en-US" dirty="0" smtClean="0"/>
          </a:p>
          <a:p>
            <a:r>
              <a:rPr lang="en-US" dirty="0" smtClean="0"/>
              <a:t>	BIC= - 2 </a:t>
            </a:r>
            <a:r>
              <a:rPr lang="en-US" dirty="0" err="1" smtClean="0"/>
              <a:t>ln</a:t>
            </a:r>
            <a:r>
              <a:rPr lang="en-US" dirty="0" smtClean="0"/>
              <a:t>(L) + k * </a:t>
            </a:r>
            <a:r>
              <a:rPr lang="en-US" dirty="0" err="1" smtClean="0"/>
              <a:t>ln</a:t>
            </a:r>
            <a:r>
              <a:rPr lang="en-US" dirty="0" smtClean="0"/>
              <a:t>(n)</a:t>
            </a:r>
          </a:p>
          <a:p>
            <a:endParaRPr lang="en-US" dirty="0" smtClean="0"/>
          </a:p>
          <a:p>
            <a:r>
              <a:rPr lang="en-US" sz="1400" dirty="0" smtClean="0"/>
              <a:t>L=Maximized likelihood of data x given the model M or p(x|</a:t>
            </a:r>
            <a:r>
              <a:rPr lang="el-GR" sz="1400" dirty="0" smtClean="0"/>
              <a:t>θ</a:t>
            </a:r>
            <a:r>
              <a:rPr lang="en-US" sz="1400" dirty="0" smtClean="0"/>
              <a:t>,M)</a:t>
            </a:r>
          </a:p>
          <a:p>
            <a:r>
              <a:rPr lang="en-US" sz="1400" dirty="0" smtClean="0"/>
              <a:t>k=number of estimated parameters</a:t>
            </a:r>
          </a:p>
          <a:p>
            <a:r>
              <a:rPr lang="en-US" sz="1400" dirty="0" smtClean="0"/>
              <a:t>n=number of data points in x</a:t>
            </a:r>
            <a:endParaRPr lang="en-US" sz="1400" dirty="0"/>
          </a:p>
        </p:txBody>
      </p:sp>
      <p:pic>
        <p:nvPicPr>
          <p:cNvPr id="1040" name="Picture 16" descr="C:\Users\Mel\Documents\BIOINFORMATICS\DELFT_Research\Data\SimulatedReads\PloEst\PloEst200\readsDistributionGaussianFitted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pic>
        <p:nvPicPr>
          <p:cNvPr id="19" name="Picture 2" descr="C:\Users\Mel\Documents\BIOINFORMATICS\DELFT_Research\Data\SimulatedReads\PloEst\PloEst200\readsDistributionGaussianFitted99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069360"/>
            <a:ext cx="6000000" cy="3600000"/>
          </a:xfrm>
          <a:prstGeom prst="rect">
            <a:avLst/>
          </a:prstGeom>
          <a:noFill/>
        </p:spPr>
      </p:pic>
      <p:pic>
        <p:nvPicPr>
          <p:cNvPr id="23" name="Picture 3" descr="C:\Users\Mel\Documents\BIOINFORMATICS\DELFT_Research\Data\SimulatedReads\PloEst\PloEst200\readsDistributionGaussianFitted8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069360"/>
            <a:ext cx="5999999" cy="3600000"/>
          </a:xfrm>
          <a:prstGeom prst="rect">
            <a:avLst/>
          </a:prstGeom>
          <a:noFill/>
        </p:spPr>
      </p:pic>
      <p:sp>
        <p:nvSpPr>
          <p:cNvPr id="2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Fitting a mix of Gaussians by EM: Problems</a:t>
            </a:r>
            <a:endParaRPr dirty="0"/>
          </a:p>
        </p:txBody>
      </p:sp>
      <p:sp>
        <p:nvSpPr>
          <p:cNvPr id="8" name="7 CuadroTexto"/>
          <p:cNvSpPr txBox="1"/>
          <p:nvPr/>
        </p:nvSpPr>
        <p:spPr>
          <a:xfrm>
            <a:off x="4716016" y="34824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932040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Gaussians</a:t>
            </a:r>
            <a:endParaRPr lang="en-U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716016" y="34917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716016" y="3491716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26 Rectángulo"/>
          <p:cNvSpPr/>
          <p:nvPr/>
        </p:nvSpPr>
        <p:spPr>
          <a:xfrm>
            <a:off x="6732240" y="364502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Simulated data    97%</a:t>
            </a:r>
            <a:endParaRPr lang="en-US" dirty="0" smtClean="0"/>
          </a:p>
        </p:txBody>
      </p:sp>
      <p:sp>
        <p:nvSpPr>
          <p:cNvPr id="28" name="27 Rectángulo"/>
          <p:cNvSpPr/>
          <p:nvPr/>
        </p:nvSpPr>
        <p:spPr>
          <a:xfrm>
            <a:off x="6732240" y="3995772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i="1" dirty="0" smtClean="0"/>
              <a:t>S.Pastorianus </a:t>
            </a:r>
            <a:r>
              <a:rPr lang="fr-BE" dirty="0" smtClean="0"/>
              <a:t>      65%</a:t>
            </a:r>
            <a:endParaRPr lang="en-US" dirty="0" smtClean="0"/>
          </a:p>
        </p:txBody>
      </p:sp>
      <p:sp>
        <p:nvSpPr>
          <p:cNvPr id="29" name="28 Rectángulo"/>
          <p:cNvSpPr/>
          <p:nvPr/>
        </p:nvSpPr>
        <p:spPr>
          <a:xfrm>
            <a:off x="6767736" y="2492896"/>
            <a:ext cx="183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Works </a:t>
            </a:r>
            <a:r>
              <a:rPr lang="fr-BE" dirty="0" err="1" smtClean="0"/>
              <a:t>well</a:t>
            </a:r>
            <a:r>
              <a:rPr lang="fr-BE" dirty="0" smtClean="0"/>
              <a:t> in: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3" grpId="0"/>
      <p:bldP spid="18" grpId="0"/>
      <p:bldP spid="18" grpId="1"/>
      <p:bldP spid="22" grpId="0" animBg="1"/>
      <p:bldP spid="24" grpId="1" animBg="1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971600" y="1268760"/>
            <a:ext cx="612068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Mixture of  Gaussians Fit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Finding the cluster’s means: Problems and needs</a:t>
            </a:r>
            <a:endParaRPr dirty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187624" y="3501008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Initialization: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random (k-means)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1187624" y="3068960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Sampling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187624" y="4005064"/>
            <a:ext cx="5112568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When to stop fitting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187624" y="2636912"/>
            <a:ext cx="8280920" cy="27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EM can </a:t>
            </a:r>
            <a:r>
              <a:rPr lang="en-US" sz="2000" dirty="0" smtClean="0"/>
              <a:t>get stuck in a saddle point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(converges to a point with zero gradient)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899592" y="4797152"/>
            <a:ext cx="81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Need for a simpler method that can be exported to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different genetic profiles.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69634" name="Ecuación" r:id="rId3" imgW="2057400" imgH="419040" progId="Equation.3">
              <p:embed/>
            </p:oleObj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37243" t="14720" r="36298" b="47130"/>
          <a:stretch>
            <a:fillRect/>
          </a:stretch>
        </p:blipFill>
        <p:spPr bwMode="auto">
          <a:xfrm>
            <a:off x="4442400" y="2858400"/>
            <a:ext cx="4342543" cy="35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4" name="23 Rectángulo"/>
          <p:cNvSpPr/>
          <p:nvPr/>
        </p:nvSpPr>
        <p:spPr>
          <a:xfrm>
            <a:off x="5940152" y="522920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Rectángulo"/>
          <p:cNvSpPr/>
          <p:nvPr/>
        </p:nvSpPr>
        <p:spPr>
          <a:xfrm>
            <a:off x="6819633" y="306896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Rectángulo"/>
          <p:cNvSpPr/>
          <p:nvPr/>
        </p:nvSpPr>
        <p:spPr>
          <a:xfrm>
            <a:off x="7668344" y="5949280"/>
            <a:ext cx="344655" cy="252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PEDCA: 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12 0.11828 C -0.03108 0.11805 -0.02986 0.11828 -0.02882 0.11782 C -0.02743 0.11713 -0.02743 0.11504 -0.02691 0.11366 C -0.02535 0.10949 -0.02257 0.10625 -0.02083 0.10231 C -0.01945 0.0956 -0.01962 0.08796 -0.02205 0.08148 C -0.0224 0.0787 -0.02326 0.07616 -0.02413 0.07361 C -0.02448 0.07245 -0.02535 0.06991 -0.02535 0.07014 C -0.02587 0.06597 -0.02674 0.0618 -0.0257 0.05764 C -0.02552 0.05694 -0.01858 0.05463 -0.01771 0.0544 C -0.01649 0.05278 -0.01545 0.05185 -0.01372 0.05116 C -0.01163 0.04907 -0.01129 0.04768 -0.01094 0.04421 C -0.01129 0.03287 -0.01754 0.00903 -0.00642 0.00648 C 0.00312 0.00694 0.00156 0.00602 0.00799 0.01273 C 0.00885 0.01366 0.01042 0.01528 0.01111 0.01643 C 0.01198 0.01782 0.01354 0.02083 0.01354 0.02106 C 0.01458 0.02569 0.01441 0.0287 0.0184 0.03032 C 0.02049 0.02986 0.02396 0.03055 0.0243 0.02778 C 0.02483 0.02245 0.02257 0.01041 0.01788 0.00856 C 0.01597 0.00694 0.00955 0.00023 0.00799 2.22222E-6 C 0.00538 -0.00023 0.0026 2.22222E-6 8.33333E-7 2.22222E-6 " pathEditMode="relative" rAng="0" ptsTypes="fffffffffffffffffffA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6 0.37292 C -0.01753 0.30694 -0.0184 0.24143 -0.01822 0.17546 C -0.01788 0.13495 -0.02187 0.10486 -0.01059 0.08426 C -0.00364 0.08657 -0.00295 0.08495 0.00191 0.08958 C 0.00452 0.0919 0.00973 0.09722 0.00973 0.09792 C 0.01528 0.09375 0.02066 0.08958 0.02587 0.08426 C 0.02726 0.09143 0.02848 0.09792 0.02969 0.10486 C 0.03039 0.10833 0.0316 0.11481 0.0316 0.11551 C 0.0375 0.1037 0.03733 0.08611 0.03941 0.06898 C 0.03907 0.06713 0.03785 0.05069 0.03733 0.04884 C 0.03368 0.03588 0.02622 0.01366 0.02101 0.00602 C 0.01754 0.00069 0.0125 -0.00116 0.00851 -0.00394 C 0.00261 -0.00046 0.00521 0.00602 0.00105 0.00602 " pathEditMode="relative" rAng="0" ptsTypes="ffffffffffffA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04166 C -0.02448 0.03865 -0.01927 0.03518 -0.01493 0.02685 C -0.01372 0.02176 -0.00885 0.01342 -0.00521 0.0118 C -0.00122 0.00648 0.00226 0.00393 0.00747 0.00185 C 0.01163 0.00324 0.01146 0.00578 0.01267 0.01088 C 0.01285 0.01342 0.01215 0.01666 0.01337 0.01875 C 0.01389 0.0199 0.01563 0.01898 0.01632 0.01782 C 0.01736 0.01597 0.01788 0.01088 0.01788 0.01111 C 0.01771 0.00764 0.01823 -0.00162 0.01424 -0.00301 C 0.01198 -0.00371 0.00972 -0.00371 0.00747 -0.00417 C 0.0059 -0.0044 0.00295 -0.0051 0.00295 -0.00486 " pathEditMode="relative" rAng="0" ptsTypes="ffffffffffA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2051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4572000" y="3429000"/>
            <a:ext cx="963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PURC=78</a:t>
            </a:r>
            <a:endParaRPr lang="en-US" sz="1050" b="1" dirty="0"/>
          </a:p>
        </p:txBody>
      </p:sp>
      <p:sp>
        <p:nvSpPr>
          <p:cNvPr id="31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"/>
          <p:cNvCxnSpPr/>
          <p:nvPr/>
        </p:nvCxnSpPr>
        <p:spPr>
          <a:xfrm>
            <a:off x="6156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002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7884000" y="3017931"/>
            <a:ext cx="1" cy="33633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22 Grupo"/>
          <p:cNvGrpSpPr/>
          <p:nvPr/>
        </p:nvGrpSpPr>
        <p:grpSpPr>
          <a:xfrm>
            <a:off x="5769055" y="3429000"/>
            <a:ext cx="2286409" cy="296501"/>
            <a:chOff x="4621628" y="3751148"/>
            <a:chExt cx="1910783" cy="253916"/>
          </a:xfrm>
        </p:grpSpPr>
        <p:sp>
          <p:nvSpPr>
            <p:cNvPr id="17" name="16 CuadroTexto"/>
            <p:cNvSpPr txBox="1"/>
            <p:nvPr/>
          </p:nvSpPr>
          <p:spPr>
            <a:xfrm>
              <a:off x="4621628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156</a:t>
              </a:r>
              <a:endParaRPr lang="en-US" sz="1050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5292080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233</a:t>
              </a:r>
              <a:endParaRPr lang="en-US" sz="105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028355" y="3751148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312</a:t>
              </a:r>
              <a:endParaRPr lang="en-US" sz="1050" dirty="0"/>
            </a:p>
          </p:txBody>
        </p:sp>
      </p:grpSp>
      <p:sp>
        <p:nvSpPr>
          <p:cNvPr id="20" name="19 Flecha izquierda y derecha"/>
          <p:cNvSpPr/>
          <p:nvPr/>
        </p:nvSpPr>
        <p:spPr>
          <a:xfrm>
            <a:off x="7056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izquierda y derecha"/>
          <p:cNvSpPr/>
          <p:nvPr/>
        </p:nvSpPr>
        <p:spPr>
          <a:xfrm>
            <a:off x="6174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izquierda y derecha"/>
          <p:cNvSpPr/>
          <p:nvPr/>
        </p:nvSpPr>
        <p:spPr>
          <a:xfrm>
            <a:off x="5328000" y="4077072"/>
            <a:ext cx="792088" cy="144016"/>
          </a:xfrm>
          <a:prstGeom prst="leftRight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"/>
          <p:cNvCxnSpPr/>
          <p:nvPr/>
        </p:nvCxnSpPr>
        <p:spPr>
          <a:xfrm>
            <a:off x="5310000" y="2996952"/>
            <a:ext cx="1" cy="336339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4976968" y="3429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78</a:t>
            </a:r>
            <a:endParaRPr lang="en-US" sz="105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5004048" y="4327212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584106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6588224" y="4320000"/>
            <a:ext cx="60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 </a:t>
            </a:r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569256" y="4320000"/>
            <a:ext cx="60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X</a:t>
            </a:r>
            <a:r>
              <a:rPr lang="en-US" sz="1050" dirty="0" smtClean="0"/>
              <a:t>4</a:t>
            </a:r>
            <a:endParaRPr lang="en-US" sz="1200" dirty="0"/>
          </a:p>
        </p:txBody>
      </p:sp>
      <p:sp>
        <p:nvSpPr>
          <p:cNvPr id="24" name="1 Título"/>
          <p:cNvSpPr txBox="1">
            <a:spLocks/>
          </p:cNvSpPr>
          <p:nvPr/>
        </p:nvSpPr>
        <p:spPr>
          <a:xfrm>
            <a:off x="251520" y="836712"/>
            <a:ext cx="829126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average the values in the distribution over bins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" name="24 Objeto"/>
          <p:cNvGraphicFramePr>
            <a:graphicFrameLocks noChangeAspect="1"/>
          </p:cNvGraphicFramePr>
          <p:nvPr/>
        </p:nvGraphicFramePr>
        <p:xfrm>
          <a:off x="5508104" y="1978172"/>
          <a:ext cx="2880320" cy="586732"/>
        </p:xfrm>
        <a:graphic>
          <a:graphicData uri="http://schemas.openxmlformats.org/presentationml/2006/ole">
            <p:oleObj spid="_x0000_s3075" name="Ecuación" r:id="rId4" imgW="2057400" imgH="419040" progId="Equation.3">
              <p:embed/>
            </p:oleObj>
          </a:graphicData>
        </a:graphic>
      </p:graphicFrame>
      <p:sp>
        <p:nvSpPr>
          <p:cNvPr id="26" name="1 Título"/>
          <p:cNvSpPr txBox="1">
            <a:spLocks/>
          </p:cNvSpPr>
          <p:nvPr/>
        </p:nvSpPr>
        <p:spPr>
          <a:xfrm>
            <a:off x="251520" y="1268760"/>
            <a:ext cx="829126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B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 width large enough to smooth 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narrow enough to keep clusters apart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1 Título"/>
          <p:cNvSpPr txBox="1">
            <a:spLocks/>
          </p:cNvSpPr>
          <p:nvPr/>
        </p:nvSpPr>
        <p:spPr>
          <a:xfrm>
            <a:off x="251520" y="2132856"/>
            <a:ext cx="8291264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aseline="0" dirty="0" smtClean="0">
                <a:latin typeface="+mj-lt"/>
                <a:ea typeface="+mj-ea"/>
                <a:cs typeface="+mj-cs"/>
              </a:rPr>
              <a:t>We identify the peak</a:t>
            </a:r>
            <a:r>
              <a:rPr lang="en-US" sz="1900" dirty="0" smtClean="0">
                <a:latin typeface="+mj-lt"/>
                <a:ea typeface="+mj-ea"/>
                <a:cs typeface="+mj-cs"/>
              </a:rPr>
              <a:t> bins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1 Título"/>
          <p:cNvSpPr txBox="1">
            <a:spLocks/>
          </p:cNvSpPr>
          <p:nvPr/>
        </p:nvSpPr>
        <p:spPr>
          <a:xfrm>
            <a:off x="241176" y="2924944"/>
            <a:ext cx="3250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scan for the mode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1 Título"/>
          <p:cNvSpPr txBox="1">
            <a:spLocks/>
          </p:cNvSpPr>
          <p:nvPr/>
        </p:nvSpPr>
        <p:spPr>
          <a:xfrm>
            <a:off x="251520" y="3617640"/>
            <a:ext cx="8291264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900" dirty="0" smtClean="0">
                <a:latin typeface="+mj-lt"/>
                <a:ea typeface="+mj-ea"/>
                <a:cs typeface="+mj-cs"/>
              </a:rPr>
              <a:t>We then infer the basic unit </a:t>
            </a:r>
            <a:endParaRPr lang="en-US" sz="1900" baseline="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"/>
          <p:cNvSpPr/>
          <p:nvPr/>
        </p:nvSpPr>
        <p:spPr>
          <a:xfrm>
            <a:off x="1966497" y="380727"/>
            <a:ext cx="717750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naïve smooth to the reads</a:t>
            </a:r>
            <a:endParaRPr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8" grpId="0"/>
      <p:bldP spid="29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Automatic removal of extreme values</a:t>
            </a:r>
            <a:endParaRPr sz="16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340768"/>
            <a:ext cx="4262264" cy="50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6" name="895 Rectángulo"/>
          <p:cNvSpPr/>
          <p:nvPr/>
        </p:nvSpPr>
        <p:spPr>
          <a:xfrm>
            <a:off x="323528" y="1484784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Rejects 3% of the data if it detects too many outliers</a:t>
            </a:r>
          </a:p>
          <a:p>
            <a:endParaRPr lang="en-US" dirty="0" smtClean="0"/>
          </a:p>
          <a:p>
            <a:r>
              <a:rPr lang="en-US" dirty="0" smtClean="0"/>
              <a:t>Default value but can be customized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 b="51691"/>
          <a:stretch>
            <a:fillRect/>
          </a:stretch>
        </p:blipFill>
        <p:spPr>
          <a:xfrm flipH="1">
            <a:off x="827584" y="2340104"/>
            <a:ext cx="2376264" cy="2313032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 b="51691"/>
          <a:stretch>
            <a:fillRect/>
          </a:stretch>
        </p:blipFill>
        <p:spPr>
          <a:xfrm>
            <a:off x="6012160" y="2340104"/>
            <a:ext cx="2376000" cy="2313032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67208"/>
          <a:stretch>
            <a:fillRect/>
          </a:stretch>
        </p:blipFill>
        <p:spPr>
          <a:xfrm>
            <a:off x="3420136" y="2340104"/>
            <a:ext cx="2376000" cy="231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1211 Imagen" descr="Ploidy_Estimation_Chromosome_10_Reference_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988840"/>
            <a:ext cx="5616624" cy="3369975"/>
          </a:xfrm>
          <a:prstGeom prst="rect">
            <a:avLst/>
          </a:prstGeom>
        </p:spPr>
      </p:pic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Coverage and Ploidy Estimation Plot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38" name="1237 Imagen" descr="Ploidy_Estimation_Chromosome_10_Reference_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984" y="1990808"/>
            <a:ext cx="5616000" cy="3369600"/>
          </a:xfrm>
          <a:prstGeom prst="rect">
            <a:avLst/>
          </a:prstGeom>
        </p:spPr>
      </p:pic>
      <p:sp>
        <p:nvSpPr>
          <p:cNvPr id="1263" name="1262 Rectángulo"/>
          <p:cNvSpPr/>
          <p:nvPr/>
        </p:nvSpPr>
        <p:spPr>
          <a:xfrm>
            <a:off x="1187624" y="1772816"/>
            <a:ext cx="7128792" cy="410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4" cstate="print"/>
          <a:srcRect l="24541" t="60479" r="15896" b="21041"/>
          <a:stretch>
            <a:fillRect/>
          </a:stretch>
        </p:blipFill>
        <p:spPr bwMode="auto">
          <a:xfrm>
            <a:off x="2411984" y="4077072"/>
            <a:ext cx="4680520" cy="829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39" name="1238 Grupo"/>
          <p:cNvGrpSpPr/>
          <p:nvPr/>
        </p:nvGrpSpPr>
        <p:grpSpPr>
          <a:xfrm>
            <a:off x="2412000" y="4896008"/>
            <a:ext cx="4680000" cy="108000"/>
            <a:chOff x="2555776" y="5085184"/>
            <a:chExt cx="4752550" cy="62770"/>
          </a:xfrm>
        </p:grpSpPr>
        <p:grpSp>
          <p:nvGrpSpPr>
            <p:cNvPr id="1240" name="Group 139"/>
            <p:cNvGrpSpPr>
              <a:grpSpLocks/>
            </p:cNvGrpSpPr>
            <p:nvPr/>
          </p:nvGrpSpPr>
          <p:grpSpPr bwMode="auto">
            <a:xfrm>
              <a:off x="2555776" y="5085184"/>
              <a:ext cx="1790968" cy="62770"/>
              <a:chOff x="2535" y="15338"/>
              <a:chExt cx="7838" cy="71"/>
            </a:xfrm>
          </p:grpSpPr>
          <p:sp>
            <p:nvSpPr>
              <p:cNvPr id="125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1" name="Group 139"/>
            <p:cNvGrpSpPr>
              <a:grpSpLocks/>
            </p:cNvGrpSpPr>
            <p:nvPr/>
          </p:nvGrpSpPr>
          <p:grpSpPr bwMode="auto">
            <a:xfrm>
              <a:off x="4283894" y="5085184"/>
              <a:ext cx="1944062" cy="62770"/>
              <a:chOff x="1864" y="15338"/>
              <a:chExt cx="8508" cy="71"/>
            </a:xfrm>
          </p:grpSpPr>
          <p:sp>
            <p:nvSpPr>
              <p:cNvPr id="1247" name="Rectangle 140"/>
              <p:cNvSpPr>
                <a:spLocks noChangeArrowheads="1"/>
              </p:cNvSpPr>
              <p:nvPr/>
            </p:nvSpPr>
            <p:spPr bwMode="auto">
              <a:xfrm>
                <a:off x="1864" y="15338"/>
                <a:ext cx="8508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2" name="Group 139"/>
            <p:cNvGrpSpPr>
              <a:grpSpLocks/>
            </p:cNvGrpSpPr>
            <p:nvPr/>
          </p:nvGrpSpPr>
          <p:grpSpPr bwMode="auto">
            <a:xfrm>
              <a:off x="6228215" y="5085184"/>
              <a:ext cx="1080111" cy="62770"/>
              <a:chOff x="2220" y="15338"/>
              <a:chExt cx="4727" cy="71"/>
            </a:xfrm>
          </p:grpSpPr>
          <p:sp>
            <p:nvSpPr>
              <p:cNvPr id="1243" name="Rectangle 140"/>
              <p:cNvSpPr>
                <a:spLocks noChangeArrowheads="1"/>
              </p:cNvSpPr>
              <p:nvPr/>
            </p:nvSpPr>
            <p:spPr bwMode="auto">
              <a:xfrm>
                <a:off x="2220" y="15338"/>
                <a:ext cx="4727" cy="71"/>
              </a:xfrm>
              <a:prstGeom prst="rect">
                <a:avLst/>
              </a:prstGeom>
              <a:solidFill>
                <a:schemeClr val="tx2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266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8304" y="4653136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7" name="Picture 2"/>
          <p:cNvPicPr>
            <a:picLocks noChangeAspect="1" noChangeArrowheads="1"/>
          </p:cNvPicPr>
          <p:nvPr/>
        </p:nvPicPr>
        <p:blipFill>
          <a:blip r:embed="rId4" cstate="print"/>
          <a:srcRect l="42868" t="73323" r="54383" b="21041"/>
          <a:stretch>
            <a:fillRect/>
          </a:stretch>
        </p:blipFill>
        <p:spPr bwMode="auto">
          <a:xfrm>
            <a:off x="7309074" y="4365104"/>
            <a:ext cx="215254" cy="25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3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3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991738"/>
            <a:ext cx="4598775" cy="27592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5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7970" y="1110342"/>
            <a:ext cx="4584510" cy="275070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4" cstate="print"/>
          <a:srcRect l="50233" t="6977" r="3721" b="46511"/>
          <a:stretch>
            <a:fillRect/>
          </a:stretch>
        </p:blipFill>
        <p:spPr bwMode="auto">
          <a:xfrm>
            <a:off x="5076057" y="1270100"/>
            <a:ext cx="3799812" cy="2302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:\Users\Mel\Documents\BIOINFORMATICS\DELFT_Research\Data\SimulatedReads\PloEst\PloEst200\Ploidy_Estimation_Charts\Ploidy_Estimation_Chromosome_10_Reference.jpg"/>
          <p:cNvPicPr>
            <a:picLocks noChangeAspect="1" noChangeArrowheads="1"/>
          </p:cNvPicPr>
          <p:nvPr/>
        </p:nvPicPr>
        <p:blipFill>
          <a:blip r:embed="rId5" cstate="print"/>
          <a:srcRect l="49524" t="7937" r="3704" b="46031"/>
          <a:stretch>
            <a:fillRect/>
          </a:stretch>
        </p:blipFill>
        <p:spPr bwMode="auto">
          <a:xfrm>
            <a:off x="4932040" y="4152928"/>
            <a:ext cx="3933697" cy="232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9 Rectángulo"/>
          <p:cNvSpPr/>
          <p:nvPr/>
        </p:nvSpPr>
        <p:spPr>
          <a:xfrm>
            <a:off x="0" y="4252148"/>
            <a:ext cx="40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Smoothing the ploidy estimation: </a:t>
            </a:r>
          </a:p>
          <a:p>
            <a:r>
              <a:rPr lang="en-US" dirty="0" smtClean="0"/>
              <a:t>	-mode over k points</a:t>
            </a:r>
          </a:p>
          <a:p>
            <a:endParaRPr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35496" y="5157333"/>
            <a:ext cx="406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Checking for continuity over n  points. 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Dealing with irregularities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warhol-mutation.jpg"/>
          <p:cNvPicPr>
            <a:picLocks noChangeAspect="1"/>
          </p:cNvPicPr>
          <p:nvPr/>
        </p:nvPicPr>
        <p:blipFill>
          <a:blip r:embed="rId2" cstate="print"/>
          <a:srcRect l="4154"/>
          <a:stretch>
            <a:fillRect/>
          </a:stretch>
        </p:blipFill>
        <p:spPr>
          <a:xfrm>
            <a:off x="6228184" y="1412776"/>
            <a:ext cx="2763438" cy="4752528"/>
          </a:xfrm>
          <a:prstGeom prst="rect">
            <a:avLst/>
          </a:prstGeom>
        </p:spPr>
      </p:pic>
      <p:pic>
        <p:nvPicPr>
          <p:cNvPr id="13" name="12 Imagen" descr="warhol-marilyn.jpg"/>
          <p:cNvPicPr>
            <a:picLocks noChangeAspect="1"/>
          </p:cNvPicPr>
          <p:nvPr/>
        </p:nvPicPr>
        <p:blipFill>
          <a:blip r:embed="rId3" cstate="print"/>
          <a:srcRect t="49290" r="67036" b="923"/>
          <a:stretch>
            <a:fillRect/>
          </a:stretch>
        </p:blipFill>
        <p:spPr>
          <a:xfrm>
            <a:off x="539552" y="1412776"/>
            <a:ext cx="2715915" cy="2736304"/>
          </a:xfrm>
          <a:prstGeom prst="rect">
            <a:avLst/>
          </a:prstGeom>
        </p:spPr>
      </p:pic>
      <p:sp>
        <p:nvSpPr>
          <p:cNvPr id="14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FFFF"/>
                </a:solidFill>
                <a:latin typeface="Arial"/>
              </a:rPr>
              <a:t>Identifying Structural Variations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" name="15 Imagen" descr="warhol-marilyn.jpg"/>
          <p:cNvPicPr>
            <a:picLocks noChangeAspect="1"/>
          </p:cNvPicPr>
          <p:nvPr/>
        </p:nvPicPr>
        <p:blipFill>
          <a:blip r:embed="rId3" cstate="print"/>
          <a:srcRect t="-498" r="66789" b="50710"/>
          <a:stretch>
            <a:fillRect/>
          </a:stretch>
        </p:blipFill>
        <p:spPr>
          <a:xfrm>
            <a:off x="3347864" y="1412776"/>
            <a:ext cx="2736304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fragments</a:t>
            </a:r>
            <a:endParaRPr sz="1600" dirty="0"/>
          </a:p>
        </p:txBody>
      </p:sp>
      <p:pic>
        <p:nvPicPr>
          <p:cNvPr id="57345" name="Picture 1" descr="C:\Users\Mel\Documents\BIOINFORMATICS\DELFT_Research\Data\CBS_Novogene\PloEstNovogene_WindowTest\Ploidy_Estimation_Charts\Ploidy_Estimation_scaffold33_size147914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052736"/>
            <a:ext cx="7143750" cy="4286250"/>
          </a:xfrm>
          <a:prstGeom prst="rect">
            <a:avLst/>
          </a:prstGeom>
          <a:noFill/>
        </p:spPr>
      </p:pic>
      <p:sp>
        <p:nvSpPr>
          <p:cNvPr id="896" name="895 Rectángulo"/>
          <p:cNvSpPr/>
          <p:nvPr/>
        </p:nvSpPr>
        <p:spPr>
          <a:xfrm>
            <a:off x="1835696" y="5301208"/>
            <a:ext cx="66967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#*Ploidy estimation detailed by fragments.  Precision: +/-250 </a:t>
            </a:r>
            <a:r>
              <a:rPr lang="en-US" sz="1400" dirty="0" err="1" smtClean="0"/>
              <a:t>bp</a:t>
            </a:r>
            <a:r>
              <a:rPr lang="en-US" sz="1400" dirty="0" smtClean="0"/>
              <a:t> *</a:t>
            </a:r>
          </a:p>
          <a:p>
            <a:r>
              <a:rPr lang="en-US" sz="1400" dirty="0" smtClean="0"/>
              <a:t>#&gt;CONTIG NAME	FROM	TO	PLOIDY ESTIMATION</a:t>
            </a:r>
          </a:p>
          <a:p>
            <a:r>
              <a:rPr lang="en-US" sz="1400" dirty="0" smtClean="0"/>
              <a:t>PLOIDY=</a:t>
            </a:r>
          </a:p>
          <a:p>
            <a:r>
              <a:rPr lang="en-US" sz="1400" dirty="0" smtClean="0"/>
              <a:t>scaffold33|size147914	0	77250	2.0</a:t>
            </a:r>
          </a:p>
          <a:p>
            <a:r>
              <a:rPr lang="en-US" sz="1400" dirty="0" smtClean="0"/>
              <a:t>scaffold33|size147914	77250	100250	3.0</a:t>
            </a:r>
          </a:p>
          <a:p>
            <a:r>
              <a:rPr lang="en-US" sz="1400" dirty="0" smtClean="0"/>
              <a:t>scaffold33|size147914	100250	136000	4.0</a:t>
            </a:r>
          </a:p>
          <a:p>
            <a:r>
              <a:rPr lang="en-US" sz="1400" dirty="0" smtClean="0"/>
              <a:t>scaffold33|size147914	136000	144750	8.0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3" name="Picture 5" descr="C:\Users\Mel\Documents\BIOINFORMATICS\DELFT_Research\Data\CBS_Novogene\PloEstNovogene_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grpSp>
        <p:nvGrpSpPr>
          <p:cNvPr id="14" name="13 Grupo"/>
          <p:cNvGrpSpPr/>
          <p:nvPr/>
        </p:nvGrpSpPr>
        <p:grpSpPr>
          <a:xfrm>
            <a:off x="683568" y="228600"/>
            <a:ext cx="8460432" cy="752128"/>
            <a:chOff x="683568" y="228600"/>
            <a:chExt cx="8460432" cy="752128"/>
          </a:xfrm>
        </p:grpSpPr>
        <p:sp>
          <p:nvSpPr>
            <p:cNvPr id="13" name="CustomShape 1"/>
            <p:cNvSpPr/>
            <p:nvPr/>
          </p:nvSpPr>
          <p:spPr>
            <a:xfrm>
              <a:off x="683568" y="228600"/>
              <a:ext cx="8460432" cy="752128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3"/>
            <p:cNvSpPr/>
            <p:nvPr/>
          </p:nvSpPr>
          <p:spPr>
            <a:xfrm>
              <a:off x="1763688" y="380592"/>
              <a:ext cx="7056784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Exploring different window lengths</a:t>
              </a:r>
              <a:endParaRPr sz="16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C:\Users\Mel\Documents\BIOINFORMATICS\DELFT_Research\Data\CBS_Novogene\PloEstNovogene_1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 descr="C:\Users\Mel\Documents\BIOINFORMATICS\DELFT_Research\Data\CBS_Novogene\PloEstNovogene_5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C:\Users\Mel\Documents\BIOINFORMATICS\DELFT_Research\Data\CBS_Novogene\PloEstNovogene_75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6" name="CustomShape 1"/>
          <p:cNvSpPr/>
          <p:nvPr/>
        </p:nvSpPr>
        <p:spPr>
          <a:xfrm>
            <a:off x="-100136" y="260648"/>
            <a:ext cx="9396536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Exploring different window lengths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Mel\Documents\BIOINFORMATICS\DELFT_Research\Data\CBS_Novogene\PloEstNovogene_2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827584" y="1404000"/>
            <a:ext cx="2376264" cy="4788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/>
          </p:cNvPicPr>
          <p:nvPr/>
        </p:nvPicPr>
        <p:blipFill>
          <a:blip r:embed="rId3" cstate="print"/>
          <a:srcRect l="66852" r="329"/>
          <a:stretch>
            <a:fillRect/>
          </a:stretch>
        </p:blipFill>
        <p:spPr>
          <a:xfrm>
            <a:off x="6012160" y="1404000"/>
            <a:ext cx="2376000" cy="4788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33200"/>
          <a:stretch>
            <a:fillRect/>
          </a:stretch>
        </p:blipFill>
        <p:spPr>
          <a:xfrm>
            <a:off x="3420136" y="1404000"/>
            <a:ext cx="2376000" cy="47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7" name="CustomShape 3"/>
          <p:cNvSpPr/>
          <p:nvPr/>
        </p:nvSpPr>
        <p:spPr>
          <a:xfrm>
            <a:off x="323528" y="413048"/>
            <a:ext cx="849694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Novogene CBS1483: Exploring different window lengths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8370" name="Picture 2" descr="C:\Users\Mel\Documents\BIOINFORMATICS\DELFT_Research\Data\CBS_Novogene\PloEstNovogene_13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0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pic>
        <p:nvPicPr>
          <p:cNvPr id="57346" name="Picture 2" descr="C:\Users\Mel\Documents\BIOINFORMATICS\DELFT_Research\Data\CBS_Novogene\PloEstNovogene_15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9000001" cy="5400000"/>
          </a:xfrm>
          <a:prstGeom prst="rect">
            <a:avLst/>
          </a:prstGeom>
          <a:noFill/>
        </p:spPr>
      </p:pic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Mel\Documents\BIOINFORMATICS\DELFT_Research\Data\CBS_Novogene\PloEstNovogene_2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Conclusions : Ploidy estimation</a:t>
            </a:r>
            <a:endParaRPr dirty="0"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Mel\Documents\BIOINFORMATICS\DELFT_Research\Data\CBS_Novogene\PloEstNovogene_3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Mel\Documents\BIOINFORMATICS\DELFT_Research\Data\CBS_Novogene\PloEstNovogene_40000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1236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868 CuadroTexto"/>
          <p:cNvSpPr txBox="1"/>
          <p:nvPr/>
        </p:nvSpPr>
        <p:spPr>
          <a:xfrm>
            <a:off x="1115616" y="1628800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Window length vs. coverage dispersion and ploidy estimation fragmentation</a:t>
            </a:r>
            <a:endParaRPr lang="en-US" sz="1600" dirty="0"/>
          </a:p>
        </p:txBody>
      </p:sp>
      <p:grpSp>
        <p:nvGrpSpPr>
          <p:cNvPr id="864" name="863 Grupo"/>
          <p:cNvGrpSpPr/>
          <p:nvPr/>
        </p:nvGrpSpPr>
        <p:grpSpPr>
          <a:xfrm>
            <a:off x="827584" y="2204864"/>
            <a:ext cx="7560840" cy="3494505"/>
            <a:chOff x="1835696" y="1988840"/>
            <a:chExt cx="6552728" cy="2376264"/>
          </a:xfrm>
        </p:grpSpPr>
        <p:pic>
          <p:nvPicPr>
            <p:cNvPr id="41985" name="Picture 1" descr="C:\Users\Mel\Documents\BIOINFORMATICS\DELFT_Research\Data\Simulated\PloestSim75\Ploidy_Estimation_Charts\Ploidy_Estimation_Chromosome_3_Reference_.jpg"/>
            <p:cNvPicPr>
              <a:picLocks noChangeAspect="1" noChangeArrowheads="1"/>
            </p:cNvPicPr>
            <p:nvPr/>
          </p:nvPicPr>
          <p:blipFill>
            <a:blip r:embed="rId3" cstate="print"/>
            <a:srcRect l="50399" t="9239" r="1512" b="32756"/>
            <a:stretch>
              <a:fillRect/>
            </a:stretch>
          </p:blipFill>
          <p:spPr bwMode="auto">
            <a:xfrm>
              <a:off x="1835696" y="2029117"/>
              <a:ext cx="2079654" cy="2191970"/>
            </a:xfrm>
            <a:prstGeom prst="rect">
              <a:avLst/>
            </a:prstGeom>
            <a:noFill/>
          </p:spPr>
        </p:pic>
        <p:pic>
          <p:nvPicPr>
            <p:cNvPr id="41986" name="Picture 2" descr="C:\Users\Mel\Documents\BIOINFORMATICS\DELFT_Research\Data\Simulated\PloestSim750\Ploidy_Estimation_Charts\Ploidy_Estimation_Chromosome_3_Reference_.jpg"/>
            <p:cNvPicPr>
              <a:picLocks noChangeArrowheads="1"/>
            </p:cNvPicPr>
            <p:nvPr/>
          </p:nvPicPr>
          <p:blipFill>
            <a:blip r:embed="rId4" cstate="print"/>
            <a:srcRect l="50394" t="9239" r="1512" b="32756"/>
            <a:stretch>
              <a:fillRect/>
            </a:stretch>
          </p:blipFill>
          <p:spPr bwMode="auto">
            <a:xfrm>
              <a:off x="3895125" y="2184702"/>
              <a:ext cx="2079905" cy="2129760"/>
            </a:xfrm>
            <a:prstGeom prst="rect">
              <a:avLst/>
            </a:prstGeom>
            <a:noFill/>
          </p:spPr>
        </p:pic>
        <p:pic>
          <p:nvPicPr>
            <p:cNvPr id="41987" name="Picture 3" descr="C:\Users\Mel\Documents\BIOINFORMATICS\DELFT_Research\Data\Simulated\PloestSim15000\Ploidy_Estimation_Charts\Ploidy_Estimation_Chromosome_3_Reference_.jpg"/>
            <p:cNvPicPr>
              <a:picLocks noChangeArrowheads="1"/>
            </p:cNvPicPr>
            <p:nvPr/>
          </p:nvPicPr>
          <p:blipFill>
            <a:blip r:embed="rId5" cstate="print"/>
            <a:srcRect l="50394" t="9239" r="1512" b="33595"/>
            <a:stretch>
              <a:fillRect/>
            </a:stretch>
          </p:blipFill>
          <p:spPr bwMode="auto">
            <a:xfrm>
              <a:off x="6020487" y="2252093"/>
              <a:ext cx="2079905" cy="2031841"/>
            </a:xfrm>
            <a:prstGeom prst="rect">
              <a:avLst/>
            </a:prstGeom>
            <a:noFill/>
          </p:spPr>
        </p:pic>
        <p:sp>
          <p:nvSpPr>
            <p:cNvPr id="865" name="864 CuadroTexto"/>
            <p:cNvSpPr txBox="1"/>
            <p:nvPr/>
          </p:nvSpPr>
          <p:spPr>
            <a:xfrm>
              <a:off x="2123728" y="39330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wl=70</a:t>
              </a:r>
              <a:endParaRPr lang="en-US" sz="1600" dirty="0"/>
            </a:p>
          </p:txBody>
        </p:sp>
        <p:sp>
          <p:nvSpPr>
            <p:cNvPr id="866" name="865 CuadroTexto"/>
            <p:cNvSpPr txBox="1"/>
            <p:nvPr/>
          </p:nvSpPr>
          <p:spPr>
            <a:xfrm>
              <a:off x="4355976" y="3933056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</a:t>
              </a:r>
              <a:endParaRPr lang="en-US" sz="1600" dirty="0"/>
            </a:p>
          </p:txBody>
        </p:sp>
        <p:sp>
          <p:nvSpPr>
            <p:cNvPr id="867" name="866 CuadroTexto"/>
            <p:cNvSpPr txBox="1"/>
            <p:nvPr/>
          </p:nvSpPr>
          <p:spPr>
            <a:xfrm>
              <a:off x="6732240" y="395454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wl=7500</a:t>
              </a:r>
              <a:endParaRPr lang="en-US" sz="1600" dirty="0"/>
            </a:p>
          </p:txBody>
        </p:sp>
        <p:cxnSp>
          <p:nvCxnSpPr>
            <p:cNvPr id="871" name="870 Conector recto"/>
            <p:cNvCxnSpPr/>
            <p:nvPr/>
          </p:nvCxnSpPr>
          <p:spPr>
            <a:xfrm>
              <a:off x="1835696" y="1988840"/>
              <a:ext cx="0" cy="23762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873 Conector recto"/>
            <p:cNvCxnSpPr/>
            <p:nvPr/>
          </p:nvCxnSpPr>
          <p:spPr>
            <a:xfrm>
              <a:off x="1835696" y="4365104"/>
              <a:ext cx="6552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874 Conector recto"/>
            <p:cNvCxnSpPr/>
            <p:nvPr/>
          </p:nvCxnSpPr>
          <p:spPr>
            <a:xfrm>
              <a:off x="1836000" y="3096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876 Conector recto"/>
            <p:cNvCxnSpPr/>
            <p:nvPr/>
          </p:nvCxnSpPr>
          <p:spPr>
            <a:xfrm>
              <a:off x="1835696" y="3789040"/>
              <a:ext cx="6552728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877 Conector recto"/>
            <p:cNvCxnSpPr/>
            <p:nvPr/>
          </p:nvCxnSpPr>
          <p:spPr>
            <a:xfrm>
              <a:off x="1835696" y="2394000"/>
              <a:ext cx="6480720" cy="0"/>
            </a:xfrm>
            <a:prstGeom prst="line">
              <a:avLst/>
            </a:prstGeom>
            <a:ln w="3175"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8" name="867 CuadroTexto"/>
          <p:cNvSpPr txBox="1"/>
          <p:nvPr/>
        </p:nvSpPr>
        <p:spPr>
          <a:xfrm>
            <a:off x="3779912" y="573325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Genome Positions</a:t>
            </a:r>
            <a:endParaRPr lang="en-US" sz="1600" dirty="0"/>
          </a:p>
        </p:txBody>
      </p:sp>
      <p:sp>
        <p:nvSpPr>
          <p:cNvPr id="870" name="869 CuadroTexto"/>
          <p:cNvSpPr txBox="1"/>
          <p:nvPr/>
        </p:nvSpPr>
        <p:spPr>
          <a:xfrm rot="16200000">
            <a:off x="-277797" y="268365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Coverage</a:t>
            </a:r>
            <a:endParaRPr lang="en-US" sz="1600" dirty="0"/>
          </a:p>
        </p:txBody>
      </p:sp>
      <p:sp>
        <p:nvSpPr>
          <p:cNvPr id="872" name="871 CuadroTexto"/>
          <p:cNvSpPr txBox="1"/>
          <p:nvPr/>
        </p:nvSpPr>
        <p:spPr>
          <a:xfrm rot="5400000">
            <a:off x="7693605" y="3547755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Ploidy</a:t>
            </a:r>
            <a:endParaRPr lang="en-US" sz="1600" dirty="0"/>
          </a:p>
        </p:txBody>
      </p:sp>
      <p:sp>
        <p:nvSpPr>
          <p:cNvPr id="873" name="872 CuadroTexto"/>
          <p:cNvSpPr txBox="1"/>
          <p:nvPr/>
        </p:nvSpPr>
        <p:spPr>
          <a:xfrm>
            <a:off x="8100392" y="2492896"/>
            <a:ext cx="2880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2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endParaRPr lang="en-US" sz="1600" dirty="0" smtClean="0"/>
          </a:p>
          <a:p>
            <a:r>
              <a:rPr lang="en-US" sz="1600" dirty="0" smtClean="0"/>
              <a:t>1</a:t>
            </a:r>
          </a:p>
        </p:txBody>
      </p:sp>
      <p:sp>
        <p:nvSpPr>
          <p:cNvPr id="87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9" name="CustomShape 3"/>
          <p:cNvSpPr/>
          <p:nvPr/>
        </p:nvSpPr>
        <p:spPr>
          <a:xfrm>
            <a:off x="1763688" y="380592"/>
            <a:ext cx="70567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Exploring different window lengths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" name="56 Grupo"/>
          <p:cNvGrpSpPr/>
          <p:nvPr/>
        </p:nvGrpSpPr>
        <p:grpSpPr>
          <a:xfrm>
            <a:off x="1368000" y="1844824"/>
            <a:ext cx="6461112" cy="3888432"/>
            <a:chOff x="1368000" y="1772816"/>
            <a:chExt cx="6461112" cy="3960440"/>
          </a:xfrm>
        </p:grpSpPr>
        <p:grpSp>
          <p:nvGrpSpPr>
            <p:cNvPr id="56" name="55 Grupo"/>
            <p:cNvGrpSpPr/>
            <p:nvPr/>
          </p:nvGrpSpPr>
          <p:grpSpPr>
            <a:xfrm>
              <a:off x="4788024" y="1772816"/>
              <a:ext cx="432048" cy="3960440"/>
              <a:chOff x="4788024" y="1772816"/>
              <a:chExt cx="432048" cy="3960440"/>
            </a:xfrm>
          </p:grpSpPr>
          <p:sp>
            <p:nvSpPr>
              <p:cNvPr id="54" name="53 Rectángulo"/>
              <p:cNvSpPr/>
              <p:nvPr/>
            </p:nvSpPr>
            <p:spPr>
              <a:xfrm>
                <a:off x="4788024" y="1772816"/>
                <a:ext cx="161111" cy="39604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54 Rectángulo"/>
              <p:cNvSpPr/>
              <p:nvPr/>
            </p:nvSpPr>
            <p:spPr>
              <a:xfrm>
                <a:off x="5058961" y="1772816"/>
                <a:ext cx="161111" cy="39604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45 Grupo"/>
            <p:cNvGrpSpPr/>
            <p:nvPr/>
          </p:nvGrpSpPr>
          <p:grpSpPr>
            <a:xfrm>
              <a:off x="1368000" y="1772816"/>
              <a:ext cx="6461112" cy="3960440"/>
              <a:chOff x="2037600" y="1772816"/>
              <a:chExt cx="5775532" cy="3168352"/>
            </a:xfrm>
          </p:grpSpPr>
          <p:grpSp>
            <p:nvGrpSpPr>
              <p:cNvPr id="911" name="910 Grupo"/>
              <p:cNvGrpSpPr/>
              <p:nvPr/>
            </p:nvGrpSpPr>
            <p:grpSpPr>
              <a:xfrm>
                <a:off x="2037600" y="1772816"/>
                <a:ext cx="5775532" cy="3168352"/>
                <a:chOff x="2037600" y="1772816"/>
                <a:chExt cx="5775532" cy="2808312"/>
              </a:xfrm>
            </p:grpSpPr>
            <p:grpSp>
              <p:nvGrpSpPr>
                <p:cNvPr id="2" name="1009 Grupo"/>
                <p:cNvGrpSpPr/>
                <p:nvPr/>
              </p:nvGrpSpPr>
              <p:grpSpPr>
                <a:xfrm>
                  <a:off x="2037600" y="1772816"/>
                  <a:ext cx="5775532" cy="2808312"/>
                  <a:chOff x="1749568" y="1772816"/>
                  <a:chExt cx="5775532" cy="2808312"/>
                </a:xfrm>
              </p:grpSpPr>
              <p:grpSp>
                <p:nvGrpSpPr>
                  <p:cNvPr id="3" name="997 Grupo"/>
                  <p:cNvGrpSpPr/>
                  <p:nvPr/>
                </p:nvGrpSpPr>
                <p:grpSpPr>
                  <a:xfrm>
                    <a:off x="6447861" y="1772816"/>
                    <a:ext cx="1077239" cy="2808312"/>
                    <a:chOff x="6447861" y="1772816"/>
                    <a:chExt cx="1077239" cy="2808312"/>
                  </a:xfrm>
                </p:grpSpPr>
                <p:sp>
                  <p:nvSpPr>
                    <p:cNvPr id="992" name="991 Rectángulo"/>
                    <p:cNvSpPr/>
                    <p:nvPr/>
                  </p:nvSpPr>
                  <p:spPr>
                    <a:xfrm>
                      <a:off x="644786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6" name="995 Rectángulo"/>
                    <p:cNvSpPr/>
                    <p:nvPr/>
                  </p:nvSpPr>
                  <p:spPr>
                    <a:xfrm>
                      <a:off x="7381084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" name="996 Grupo"/>
                  <p:cNvGrpSpPr/>
                  <p:nvPr/>
                </p:nvGrpSpPr>
                <p:grpSpPr>
                  <a:xfrm>
                    <a:off x="1749568" y="1772816"/>
                    <a:ext cx="5540616" cy="2808312"/>
                    <a:chOff x="1749568" y="1772816"/>
                    <a:chExt cx="5540616" cy="2808312"/>
                  </a:xfrm>
                </p:grpSpPr>
                <p:sp>
                  <p:nvSpPr>
                    <p:cNvPr id="964" name="963 Rectángulo"/>
                    <p:cNvSpPr/>
                    <p:nvPr/>
                  </p:nvSpPr>
                  <p:spPr>
                    <a:xfrm>
                      <a:off x="1749568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5" name="964 Rectángulo"/>
                    <p:cNvSpPr/>
                    <p:nvPr/>
                  </p:nvSpPr>
                  <p:spPr>
                    <a:xfrm>
                      <a:off x="199091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6" name="965 Rectángulo"/>
                    <p:cNvSpPr/>
                    <p:nvPr/>
                  </p:nvSpPr>
                  <p:spPr>
                    <a:xfrm>
                      <a:off x="223226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7" name="966 Rectángulo"/>
                    <p:cNvSpPr/>
                    <p:nvPr/>
                  </p:nvSpPr>
                  <p:spPr>
                    <a:xfrm>
                      <a:off x="2457530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8" name="967 Rectángulo"/>
                    <p:cNvSpPr/>
                    <p:nvPr/>
                  </p:nvSpPr>
                  <p:spPr>
                    <a:xfrm>
                      <a:off x="271497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9" name="968 Rectángulo"/>
                    <p:cNvSpPr/>
                    <p:nvPr/>
                  </p:nvSpPr>
                  <p:spPr>
                    <a:xfrm>
                      <a:off x="339075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0" name="969 Rectángulo"/>
                    <p:cNvSpPr/>
                    <p:nvPr/>
                  </p:nvSpPr>
                  <p:spPr>
                    <a:xfrm>
                      <a:off x="3616013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4" name="983 Rectángulo"/>
                    <p:cNvSpPr/>
                    <p:nvPr/>
                  </p:nvSpPr>
                  <p:spPr>
                    <a:xfrm>
                      <a:off x="4098714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5" name="984 Rectángulo"/>
                    <p:cNvSpPr/>
                    <p:nvPr/>
                  </p:nvSpPr>
                  <p:spPr>
                    <a:xfrm>
                      <a:off x="4323975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6" name="985 Rectángulo"/>
                    <p:cNvSpPr/>
                    <p:nvPr/>
                  </p:nvSpPr>
                  <p:spPr>
                    <a:xfrm>
                      <a:off x="4549236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9" name="988 Rectángulo"/>
                    <p:cNvSpPr/>
                    <p:nvPr/>
                  </p:nvSpPr>
                  <p:spPr>
                    <a:xfrm>
                      <a:off x="5739899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0" name="989 Rectángulo"/>
                    <p:cNvSpPr/>
                    <p:nvPr/>
                  </p:nvSpPr>
                  <p:spPr>
                    <a:xfrm>
                      <a:off x="5965160" y="1772816"/>
                      <a:ext cx="144016" cy="280800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1" name="990 Rectángulo"/>
                    <p:cNvSpPr/>
                    <p:nvPr/>
                  </p:nvSpPr>
                  <p:spPr>
                    <a:xfrm>
                      <a:off x="6222601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3" name="992 Rectángulo"/>
                    <p:cNvSpPr/>
                    <p:nvPr/>
                  </p:nvSpPr>
                  <p:spPr>
                    <a:xfrm>
                      <a:off x="667312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4" name="993 Rectángulo"/>
                    <p:cNvSpPr/>
                    <p:nvPr/>
                  </p:nvSpPr>
                  <p:spPr>
                    <a:xfrm>
                      <a:off x="6898382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5" name="994 Rectángulo"/>
                    <p:cNvSpPr/>
                    <p:nvPr/>
                  </p:nvSpPr>
                  <p:spPr>
                    <a:xfrm>
                      <a:off x="7146168" y="1772816"/>
                      <a:ext cx="144016" cy="2808312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906" name="905 Rectángulo"/>
                <p:cNvSpPr/>
                <p:nvPr/>
              </p:nvSpPr>
              <p:spPr>
                <a:xfrm>
                  <a:off x="3228263" y="1772816"/>
                  <a:ext cx="144016" cy="280831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906 Rectángulo"/>
                <p:cNvSpPr/>
                <p:nvPr/>
              </p:nvSpPr>
              <p:spPr>
                <a:xfrm>
                  <a:off x="3453524" y="1772816"/>
                  <a:ext cx="144016" cy="280831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43 Rectángulo"/>
              <p:cNvSpPr/>
              <p:nvPr/>
            </p:nvSpPr>
            <p:spPr>
              <a:xfrm>
                <a:off x="5802670" y="1772816"/>
                <a:ext cx="144016" cy="31683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44 Rectángulo"/>
              <p:cNvSpPr/>
              <p:nvPr/>
            </p:nvSpPr>
            <p:spPr>
              <a:xfrm>
                <a:off x="4161486" y="1772816"/>
                <a:ext cx="144016" cy="31683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4" name="863 Rectángulo"/>
          <p:cNvSpPr/>
          <p:nvPr/>
        </p:nvSpPr>
        <p:spPr>
          <a:xfrm>
            <a:off x="1835696" y="1196752"/>
            <a:ext cx="63367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Number of fragments in ploidy estimation after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and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run</a:t>
            </a:r>
          </a:p>
          <a:p>
            <a:pPr algn="ctr"/>
            <a:r>
              <a:rPr lang="en-US" sz="1400" dirty="0" smtClean="0"/>
              <a:t>Baseclear CBS1483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01" name="1000 Rectángulo"/>
          <p:cNvSpPr/>
          <p:nvPr/>
        </p:nvSpPr>
        <p:spPr>
          <a:xfrm>
            <a:off x="7938384" y="2276872"/>
            <a:ext cx="90000" cy="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1001 CuadroTexto"/>
          <p:cNvSpPr txBox="1"/>
          <p:nvPr/>
        </p:nvSpPr>
        <p:spPr>
          <a:xfrm>
            <a:off x="7992888" y="2204864"/>
            <a:ext cx="1115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Basic ploidy x1</a:t>
            </a:r>
            <a:endParaRPr lang="en-US" sz="1000" dirty="0"/>
          </a:p>
        </p:txBody>
      </p:sp>
      <p:sp>
        <p:nvSpPr>
          <p:cNvPr id="1007" name="1006 Rectángulo"/>
          <p:cNvSpPr/>
          <p:nvPr/>
        </p:nvSpPr>
        <p:spPr>
          <a:xfrm>
            <a:off x="7938384" y="2474904"/>
            <a:ext cx="90000" cy="9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1007 CuadroTexto"/>
          <p:cNvSpPr txBox="1"/>
          <p:nvPr/>
        </p:nvSpPr>
        <p:spPr>
          <a:xfrm>
            <a:off x="7992888" y="2420888"/>
            <a:ext cx="1115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Basic ploidy x2</a:t>
            </a:r>
            <a:endParaRPr lang="en-US" sz="1000" dirty="0"/>
          </a:p>
        </p:txBody>
      </p:sp>
      <p:sp>
        <p:nvSpPr>
          <p:cNvPr id="1009" name="1008 CuadroTexto"/>
          <p:cNvSpPr txBox="1"/>
          <p:nvPr/>
        </p:nvSpPr>
        <p:spPr>
          <a:xfrm rot="16200000">
            <a:off x="101988" y="33625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Nb of fragments</a:t>
            </a:r>
            <a:endParaRPr lang="en-US" sz="1200" dirty="0"/>
          </a:p>
        </p:txBody>
      </p:sp>
      <p:grpSp>
        <p:nvGrpSpPr>
          <p:cNvPr id="923" name="922 Grupo"/>
          <p:cNvGrpSpPr/>
          <p:nvPr/>
        </p:nvGrpSpPr>
        <p:grpSpPr>
          <a:xfrm>
            <a:off x="7938384" y="2708920"/>
            <a:ext cx="1314136" cy="489301"/>
            <a:chOff x="7938384" y="2708920"/>
            <a:chExt cx="1314136" cy="489301"/>
          </a:xfrm>
        </p:grpSpPr>
        <p:grpSp>
          <p:nvGrpSpPr>
            <p:cNvPr id="924" name="905 Grupo"/>
            <p:cNvGrpSpPr/>
            <p:nvPr/>
          </p:nvGrpSpPr>
          <p:grpSpPr>
            <a:xfrm>
              <a:off x="7938384" y="2708920"/>
              <a:ext cx="1170120" cy="405080"/>
              <a:chOff x="7938384" y="2708920"/>
              <a:chExt cx="1170120" cy="405080"/>
            </a:xfrm>
          </p:grpSpPr>
          <p:sp>
            <p:nvSpPr>
              <p:cNvPr id="926" name="925 Rectángulo"/>
              <p:cNvSpPr/>
              <p:nvPr/>
            </p:nvSpPr>
            <p:spPr>
              <a:xfrm>
                <a:off x="7938384" y="2780928"/>
                <a:ext cx="90000" cy="90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926 Rectángulo"/>
              <p:cNvSpPr/>
              <p:nvPr/>
            </p:nvSpPr>
            <p:spPr>
              <a:xfrm>
                <a:off x="7938384" y="3024000"/>
                <a:ext cx="90000" cy="90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927 CuadroTexto"/>
              <p:cNvSpPr txBox="1"/>
              <p:nvPr/>
            </p:nvSpPr>
            <p:spPr>
              <a:xfrm>
                <a:off x="7992888" y="2708920"/>
                <a:ext cx="11156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Breaks 1</a:t>
                </a:r>
                <a:r>
                  <a:rPr lang="en-US" sz="1000" baseline="30000" dirty="0" smtClean="0"/>
                  <a:t>st</a:t>
                </a:r>
                <a:r>
                  <a:rPr lang="en-US" sz="1000" dirty="0" smtClean="0"/>
                  <a:t> round</a:t>
                </a:r>
                <a:endParaRPr lang="en-US" sz="1000" dirty="0"/>
              </a:p>
            </p:txBody>
          </p:sp>
        </p:grpSp>
        <p:sp>
          <p:nvSpPr>
            <p:cNvPr id="925" name="924 CuadroTexto"/>
            <p:cNvSpPr txBox="1"/>
            <p:nvPr/>
          </p:nvSpPr>
          <p:spPr>
            <a:xfrm>
              <a:off x="7992888" y="2952000"/>
              <a:ext cx="1259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Breaks 2nd round</a:t>
              </a:r>
            </a:p>
          </p:txBody>
        </p:sp>
      </p:grpSp>
      <p:sp>
        <p:nvSpPr>
          <p:cNvPr id="929" name="928 Rectángulo"/>
          <p:cNvSpPr/>
          <p:nvPr/>
        </p:nvSpPr>
        <p:spPr>
          <a:xfrm>
            <a:off x="4211960" y="6093296"/>
            <a:ext cx="11980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Window lengths</a:t>
            </a:r>
            <a:endParaRPr lang="en-US" sz="1200" dirty="0"/>
          </a:p>
        </p:txBody>
      </p:sp>
      <p:graphicFrame>
        <p:nvGraphicFramePr>
          <p:cNvPr id="60" name="5 Gráfico"/>
          <p:cNvGraphicFramePr/>
          <p:nvPr/>
        </p:nvGraphicFramePr>
        <p:xfrm>
          <a:off x="611560" y="1556792"/>
          <a:ext cx="8014679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CustomShape 3"/>
          <p:cNvSpPr/>
          <p:nvPr/>
        </p:nvSpPr>
        <p:spPr>
          <a:xfrm>
            <a:off x="1979712" y="381000"/>
            <a:ext cx="665056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 Ploidy estimation detailed by fragments</a:t>
            </a:r>
            <a:endParaRPr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Sum of Gaussians with overlapping tails</a:t>
            </a:r>
            <a:endParaRPr dirty="0"/>
          </a:p>
        </p:txBody>
      </p:sp>
      <p:pic>
        <p:nvPicPr>
          <p:cNvPr id="32" name="31 Imagen"/>
          <p:cNvPicPr/>
          <p:nvPr/>
        </p:nvPicPr>
        <p:blipFill>
          <a:blip r:embed="rId3" cstate="print"/>
          <a:srcRect l="4466" t="24717" r="50617" b="9751"/>
          <a:stretch>
            <a:fillRect/>
          </a:stretch>
        </p:blipFill>
        <p:spPr bwMode="auto">
          <a:xfrm>
            <a:off x="1525176" y="1515008"/>
            <a:ext cx="5927144" cy="486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Andy Warhol and screen printing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78" name="377 Imagen" descr="warhol-marilyn.jpg"/>
          <p:cNvPicPr>
            <a:picLocks/>
          </p:cNvPicPr>
          <p:nvPr/>
        </p:nvPicPr>
        <p:blipFill>
          <a:blip r:embed="rId3" cstate="print"/>
          <a:srcRect r="66737"/>
          <a:stretch>
            <a:fillRect/>
          </a:stretch>
        </p:blipFill>
        <p:spPr>
          <a:xfrm flipH="1">
            <a:off x="726686" y="2205208"/>
            <a:ext cx="1541058" cy="3096000"/>
          </a:xfrm>
          <a:prstGeom prst="rect">
            <a:avLst/>
          </a:prstGeom>
        </p:spPr>
      </p:pic>
      <p:pic>
        <p:nvPicPr>
          <p:cNvPr id="387" name="386 Imagen" descr="warhol-marilyn.jpg"/>
          <p:cNvPicPr>
            <a:picLocks noChangeAspect="1"/>
          </p:cNvPicPr>
          <p:nvPr/>
        </p:nvPicPr>
        <p:blipFill>
          <a:blip r:embed="rId3" cstate="print"/>
          <a:srcRect l="33644" r="329"/>
          <a:stretch>
            <a:fillRect/>
          </a:stretch>
        </p:blipFill>
        <p:spPr>
          <a:xfrm>
            <a:off x="5153556" y="2205208"/>
            <a:ext cx="3090852" cy="3096000"/>
          </a:xfrm>
          <a:prstGeom prst="rect">
            <a:avLst/>
          </a:prstGeom>
        </p:spPr>
      </p:pic>
      <p:pic>
        <p:nvPicPr>
          <p:cNvPr id="389" name="388 Imagen" descr="WarholMArylin2.jpg"/>
          <p:cNvPicPr>
            <a:picLocks/>
          </p:cNvPicPr>
          <p:nvPr/>
        </p:nvPicPr>
        <p:blipFill>
          <a:blip r:embed="rId4" cstate="print"/>
          <a:srcRect t="1010" b="-471"/>
          <a:stretch>
            <a:fillRect/>
          </a:stretch>
        </p:blipFill>
        <p:spPr>
          <a:xfrm>
            <a:off x="2963630" y="1484784"/>
            <a:ext cx="154080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913200" y="4509120"/>
            <a:ext cx="1584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323672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72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55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7" name="36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00"/>
            <a:ext cx="8953500" cy="5372100"/>
          </a:xfrm>
          <a:prstGeom prst="rect">
            <a:avLst/>
          </a:prstGeom>
          <a:noFill/>
        </p:spPr>
      </p:pic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cxnSp>
        <p:nvCxnSpPr>
          <p:cNvPr id="7" name="6 Conector recto"/>
          <p:cNvCxnSpPr/>
          <p:nvPr/>
        </p:nvCxnSpPr>
        <p:spPr>
          <a:xfrm>
            <a:off x="1591201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214000" y="1412776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2843808" y="1412776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5928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783600" y="4509120"/>
            <a:ext cx="1260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16 Conector recto"/>
          <p:cNvCxnSpPr/>
          <p:nvPr/>
        </p:nvCxnSpPr>
        <p:spPr>
          <a:xfrm>
            <a:off x="3906000" y="4536000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474000" y="4509120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"/>
          <p:cNvCxnSpPr/>
          <p:nvPr/>
        </p:nvCxnSpPr>
        <p:spPr>
          <a:xfrm>
            <a:off x="3474000" y="1412776"/>
            <a:ext cx="0" cy="4446576"/>
          </a:xfrm>
          <a:prstGeom prst="line">
            <a:avLst/>
          </a:prstGeom>
          <a:ln w="12700">
            <a:solidFill>
              <a:srgbClr val="00B050">
                <a:alpha val="7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4075200" y="1412776"/>
            <a:ext cx="0" cy="4464496"/>
          </a:xfrm>
          <a:prstGeom prst="line">
            <a:avLst/>
          </a:prstGeom>
          <a:ln w="12700">
            <a:solidFill>
              <a:srgbClr val="00B05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129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55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1907704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83768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13184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4000" y="3672000"/>
            <a:ext cx="432048" cy="261610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347864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779912" y="4319518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7" name="26 Conector recto"/>
          <p:cNvCxnSpPr/>
          <p:nvPr/>
        </p:nvCxnSpPr>
        <p:spPr>
          <a:xfrm>
            <a:off x="1278000" y="1412776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971600" y="3672000"/>
            <a:ext cx="360040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27.5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31 Conector recto"/>
          <p:cNvCxnSpPr/>
          <p:nvPr/>
        </p:nvCxnSpPr>
        <p:spPr>
          <a:xfrm>
            <a:off x="957600" y="1340768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1915200" y="1412776"/>
            <a:ext cx="0" cy="4371509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>
            <a:off x="2520000" y="1412776"/>
            <a:ext cx="0" cy="45871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168000" y="1412776"/>
            <a:ext cx="0" cy="4434733"/>
          </a:xfrm>
          <a:prstGeom prst="line">
            <a:avLst/>
          </a:prstGeom>
          <a:ln w="12700">
            <a:solidFill>
              <a:srgbClr val="00B05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779912" y="1412776"/>
            <a:ext cx="0" cy="458713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3456000" y="367200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248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4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grpSp>
        <p:nvGrpSpPr>
          <p:cNvPr id="38" name="37 Grupo"/>
          <p:cNvGrpSpPr/>
          <p:nvPr/>
        </p:nvGrpSpPr>
        <p:grpSpPr>
          <a:xfrm>
            <a:off x="4716016" y="1225252"/>
            <a:ext cx="4283968" cy="5372100"/>
            <a:chOff x="0" y="1080000"/>
            <a:chExt cx="4283968" cy="5372100"/>
          </a:xfrm>
        </p:grpSpPr>
        <p:pic>
          <p:nvPicPr>
            <p:cNvPr id="56322" name="Picture 2" descr="C:\Users\Mel\Documents\BIOINFORMATICS\DELFT_Research\Data\CBS_Novogene\PloEstNovogene_WindowTest\readsDistributionPoissonFittedFINALRESULT.jpg"/>
            <p:cNvPicPr>
              <a:picLocks noChangeAspect="1" noChangeArrowheads="1"/>
            </p:cNvPicPr>
            <p:nvPr/>
          </p:nvPicPr>
          <p:blipFill>
            <a:blip r:embed="rId3" cstate="print"/>
            <a:srcRect r="52153"/>
            <a:stretch>
              <a:fillRect/>
            </a:stretch>
          </p:blipFill>
          <p:spPr bwMode="auto">
            <a:xfrm>
              <a:off x="0" y="1080000"/>
              <a:ext cx="4283968" cy="5372100"/>
            </a:xfrm>
            <a:prstGeom prst="rect">
              <a:avLst/>
            </a:prstGeom>
            <a:noFill/>
          </p:spPr>
        </p:pic>
        <p:cxnSp>
          <p:nvCxnSpPr>
            <p:cNvPr id="7" name="6 Conector recto"/>
            <p:cNvCxnSpPr/>
            <p:nvPr/>
          </p:nvCxnSpPr>
          <p:spPr>
            <a:xfrm>
              <a:off x="1591201" y="1412776"/>
              <a:ext cx="0" cy="4443517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2214000" y="1412776"/>
              <a:ext cx="0" cy="4464496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/>
            <p:nvPr/>
          </p:nvCxnSpPr>
          <p:spPr>
            <a:xfrm>
              <a:off x="2843808" y="1412776"/>
              <a:ext cx="0" cy="4443517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3 Conector recto"/>
            <p:cNvCxnSpPr/>
            <p:nvPr/>
          </p:nvCxnSpPr>
          <p:spPr>
            <a:xfrm>
              <a:off x="3592800" y="4536000"/>
              <a:ext cx="0" cy="13233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17 Rectángulo"/>
            <p:cNvSpPr/>
            <p:nvPr/>
          </p:nvSpPr>
          <p:spPr>
            <a:xfrm>
              <a:off x="3783600" y="4509120"/>
              <a:ext cx="126000" cy="1368152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16 Conector recto"/>
            <p:cNvCxnSpPr/>
            <p:nvPr/>
          </p:nvCxnSpPr>
          <p:spPr>
            <a:xfrm>
              <a:off x="3906000" y="4536000"/>
              <a:ext cx="0" cy="13233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18 Rectángulo"/>
            <p:cNvSpPr/>
            <p:nvPr/>
          </p:nvSpPr>
          <p:spPr>
            <a:xfrm>
              <a:off x="3474000" y="4509120"/>
              <a:ext cx="118800" cy="1368152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19 Conector recto"/>
            <p:cNvCxnSpPr/>
            <p:nvPr/>
          </p:nvCxnSpPr>
          <p:spPr>
            <a:xfrm>
              <a:off x="3474000" y="1412776"/>
              <a:ext cx="0" cy="4446576"/>
            </a:xfrm>
            <a:prstGeom prst="line">
              <a:avLst/>
            </a:prstGeom>
            <a:ln w="12700">
              <a:solidFill>
                <a:srgbClr val="00B050">
                  <a:alpha val="7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>
              <a:off x="4075200" y="1412776"/>
              <a:ext cx="0" cy="4464496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22 CuadroTexto"/>
            <p:cNvSpPr txBox="1"/>
            <p:nvPr/>
          </p:nvSpPr>
          <p:spPr>
            <a:xfrm>
              <a:off x="129600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55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1907704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110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2483768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165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313184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220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3744000" y="3672000"/>
              <a:ext cx="432048" cy="261610"/>
            </a:xfrm>
            <a:prstGeom prst="rect">
              <a:avLst/>
            </a:prstGeom>
            <a:noFill/>
            <a:effectLst>
              <a:outerShdw blurRad="50800" dist="50800" sx="1000" sy="1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275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3347864" y="4319518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230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3779912" y="4319518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258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26 Conector recto"/>
            <p:cNvCxnSpPr/>
            <p:nvPr/>
          </p:nvCxnSpPr>
          <p:spPr>
            <a:xfrm>
              <a:off x="1278000" y="1412776"/>
              <a:ext cx="0" cy="444351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7 CuadroTexto"/>
            <p:cNvSpPr txBox="1"/>
            <p:nvPr/>
          </p:nvSpPr>
          <p:spPr>
            <a:xfrm>
              <a:off x="971600" y="3672000"/>
              <a:ext cx="360040" cy="2616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r>
                <a:rPr lang="en-US" sz="1100" dirty="0" smtClean="0">
                  <a:solidFill>
                    <a:schemeClr val="accent3">
                      <a:lumMod val="50000"/>
                    </a:schemeClr>
                  </a:solidFill>
                </a:rPr>
                <a:t>27.5</a:t>
              </a:r>
              <a:endParaRPr 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32" name="31 Conector recto"/>
            <p:cNvCxnSpPr/>
            <p:nvPr/>
          </p:nvCxnSpPr>
          <p:spPr>
            <a:xfrm>
              <a:off x="957600" y="1340768"/>
              <a:ext cx="0" cy="4578741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"/>
            <p:cNvCxnSpPr/>
            <p:nvPr/>
          </p:nvCxnSpPr>
          <p:spPr>
            <a:xfrm>
              <a:off x="1915200" y="1412776"/>
              <a:ext cx="0" cy="4371509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/>
            <p:nvPr/>
          </p:nvCxnSpPr>
          <p:spPr>
            <a:xfrm>
              <a:off x="2520000" y="1412776"/>
              <a:ext cx="0" cy="4587133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"/>
            <p:cNvCxnSpPr/>
            <p:nvPr/>
          </p:nvCxnSpPr>
          <p:spPr>
            <a:xfrm>
              <a:off x="3168000" y="1412776"/>
              <a:ext cx="0" cy="4434733"/>
            </a:xfrm>
            <a:prstGeom prst="line">
              <a:avLst/>
            </a:prstGeom>
            <a:ln w="12700">
              <a:solidFill>
                <a:srgbClr val="00B05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35 Conector recto"/>
            <p:cNvCxnSpPr/>
            <p:nvPr/>
          </p:nvCxnSpPr>
          <p:spPr>
            <a:xfrm>
              <a:off x="3779912" y="1412776"/>
              <a:ext cx="0" cy="4587133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36 CuadroTexto"/>
            <p:cNvSpPr txBox="1"/>
            <p:nvPr/>
          </p:nvSpPr>
          <p:spPr>
            <a:xfrm>
              <a:off x="3456000" y="3672000"/>
              <a:ext cx="432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B050"/>
                  </a:solidFill>
                </a:rPr>
                <a:t>248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sp>
        <p:nvSpPr>
          <p:cNvPr id="40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Ambiguous estimations</a:t>
            </a:r>
            <a:endParaRPr lang="en-US" sz="2400" dirty="0"/>
          </a:p>
        </p:txBody>
      </p:sp>
      <p:pic>
        <p:nvPicPr>
          <p:cNvPr id="39" name="Picture 2" descr="C:\Users\Mel\Documents\BIOINFORMATICS\DELFT_Research\Data\CBS_Novogene\PloEstNovogene_WindowTest\readsDistributionPoissonFittedFINALRESULT.jpg"/>
          <p:cNvPicPr>
            <a:picLocks noChangeAspect="1" noChangeArrowheads="1"/>
          </p:cNvPicPr>
          <p:nvPr/>
        </p:nvPicPr>
        <p:blipFill>
          <a:blip r:embed="rId3" cstate="print"/>
          <a:srcRect r="51472"/>
          <a:stretch>
            <a:fillRect/>
          </a:stretch>
        </p:blipFill>
        <p:spPr bwMode="auto">
          <a:xfrm>
            <a:off x="179512" y="1225252"/>
            <a:ext cx="4344988" cy="5372100"/>
          </a:xfrm>
          <a:prstGeom prst="rect">
            <a:avLst/>
          </a:prstGeom>
          <a:noFill/>
        </p:spPr>
      </p:pic>
      <p:cxnSp>
        <p:nvCxnSpPr>
          <p:cNvPr id="42" name="41 Conector recto"/>
          <p:cNvCxnSpPr/>
          <p:nvPr/>
        </p:nvCxnSpPr>
        <p:spPr>
          <a:xfrm>
            <a:off x="1770713" y="1558028"/>
            <a:ext cx="0" cy="4443517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2393512" y="1558028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"/>
          <p:cNvCxnSpPr/>
          <p:nvPr/>
        </p:nvCxnSpPr>
        <p:spPr>
          <a:xfrm>
            <a:off x="3023320" y="1558028"/>
            <a:ext cx="0" cy="444351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3772312" y="4681252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Rectángulo"/>
          <p:cNvSpPr/>
          <p:nvPr/>
        </p:nvSpPr>
        <p:spPr>
          <a:xfrm>
            <a:off x="4092712" y="4654372"/>
            <a:ext cx="1584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46 Conector recto"/>
          <p:cNvCxnSpPr/>
          <p:nvPr/>
        </p:nvCxnSpPr>
        <p:spPr>
          <a:xfrm>
            <a:off x="4085512" y="4681252"/>
            <a:ext cx="0" cy="13233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Rectángulo"/>
          <p:cNvSpPr/>
          <p:nvPr/>
        </p:nvSpPr>
        <p:spPr>
          <a:xfrm>
            <a:off x="3653512" y="4654372"/>
            <a:ext cx="118800" cy="1368152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48 Conector recto"/>
          <p:cNvCxnSpPr/>
          <p:nvPr/>
        </p:nvCxnSpPr>
        <p:spPr>
          <a:xfrm>
            <a:off x="3653512" y="1558028"/>
            <a:ext cx="0" cy="44465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>
            <a:off x="4254712" y="1558028"/>
            <a:ext cx="0" cy="446449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50 CuadroTexto"/>
          <p:cNvSpPr txBox="1"/>
          <p:nvPr/>
        </p:nvSpPr>
        <p:spPr>
          <a:xfrm>
            <a:off x="1475512" y="3817252"/>
            <a:ext cx="323672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lIns="72000" rIns="36000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50000"/>
                  </a:schemeClr>
                </a:solidFill>
              </a:rPr>
              <a:t>55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2087216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110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2663280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165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3311352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220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3923512" y="3817252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275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6" name="55 CuadroTexto"/>
          <p:cNvSpPr txBox="1"/>
          <p:nvPr/>
        </p:nvSpPr>
        <p:spPr>
          <a:xfrm>
            <a:off x="3527376" y="446477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230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3959424" y="4464770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258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58" name="57 Conector recto"/>
          <p:cNvCxnSpPr/>
          <p:nvPr/>
        </p:nvCxnSpPr>
        <p:spPr>
          <a:xfrm>
            <a:off x="1137112" y="1486020"/>
            <a:ext cx="0" cy="4578741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Base call verification: Simulated Data</a:t>
            </a:r>
            <a:endParaRPr dirty="0"/>
          </a:p>
        </p:txBody>
      </p:sp>
      <p:grpSp>
        <p:nvGrpSpPr>
          <p:cNvPr id="418" name="417 Grupo"/>
          <p:cNvGrpSpPr/>
          <p:nvPr/>
        </p:nvGrpSpPr>
        <p:grpSpPr>
          <a:xfrm>
            <a:off x="5976664" y="3068960"/>
            <a:ext cx="3059832" cy="2400300"/>
            <a:chOff x="5406752" y="2708920"/>
            <a:chExt cx="3059832" cy="2400300"/>
          </a:xfrm>
        </p:grpSpPr>
        <p:pic>
          <p:nvPicPr>
            <p:cNvPr id="416" name="415 Imagen" descr="SimulatedBaseCallDist3rdClusterDepthThresh8.jpg"/>
            <p:cNvPicPr>
              <a:picLocks noChangeAspect="1"/>
            </p:cNvPicPr>
            <p:nvPr/>
          </p:nvPicPr>
          <p:blipFill>
            <a:blip r:embed="rId3" cstate="print"/>
            <a:srcRect l="4392"/>
            <a:stretch>
              <a:fillRect/>
            </a:stretch>
          </p:blipFill>
          <p:spPr>
            <a:xfrm>
              <a:off x="5406752" y="2708920"/>
              <a:ext cx="3059832" cy="2400300"/>
            </a:xfrm>
            <a:prstGeom prst="rect">
              <a:avLst/>
            </a:prstGeom>
          </p:spPr>
        </p:pic>
        <p:sp>
          <p:nvSpPr>
            <p:cNvPr id="414" name="413 Rectángulo"/>
            <p:cNvSpPr/>
            <p:nvPr/>
          </p:nvSpPr>
          <p:spPr>
            <a:xfrm>
              <a:off x="5802288" y="2996952"/>
              <a:ext cx="8306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Tetraploid</a:t>
              </a:r>
            </a:p>
            <a:p>
              <a:endParaRPr lang="en-US" sz="1200" dirty="0"/>
            </a:p>
          </p:txBody>
        </p:sp>
        <p:sp>
          <p:nvSpPr>
            <p:cNvPr id="407" name="406 Rectángulo"/>
            <p:cNvSpPr/>
            <p:nvPr/>
          </p:nvSpPr>
          <p:spPr>
            <a:xfrm>
              <a:off x="7458472" y="2916000"/>
              <a:ext cx="36004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3" name="412 Conector recto"/>
            <p:cNvCxnSpPr/>
            <p:nvPr/>
          </p:nvCxnSpPr>
          <p:spPr>
            <a:xfrm>
              <a:off x="7602488" y="3645024"/>
              <a:ext cx="115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9" name="418 Imagen" descr="SimulatedBaseCallDist2ndclusterDepthThresh8.jpg"/>
          <p:cNvPicPr>
            <a:picLocks noChangeAspect="1"/>
          </p:cNvPicPr>
          <p:nvPr/>
        </p:nvPicPr>
        <p:blipFill>
          <a:blip r:embed="rId4" cstate="print"/>
          <a:srcRect l="3251" r="9000"/>
          <a:stretch>
            <a:fillRect/>
          </a:stretch>
        </p:blipFill>
        <p:spPr>
          <a:xfrm>
            <a:off x="3059832" y="3068960"/>
            <a:ext cx="2808312" cy="2400300"/>
          </a:xfrm>
          <a:prstGeom prst="rect">
            <a:avLst/>
          </a:prstGeom>
        </p:spPr>
      </p:pic>
      <p:sp>
        <p:nvSpPr>
          <p:cNvPr id="420" name="419 Rectángulo"/>
          <p:cNvSpPr/>
          <p:nvPr/>
        </p:nvSpPr>
        <p:spPr>
          <a:xfrm>
            <a:off x="3347864" y="3356992"/>
            <a:ext cx="708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Triploid </a:t>
            </a:r>
          </a:p>
          <a:p>
            <a:endParaRPr lang="en-US" sz="1200" dirty="0"/>
          </a:p>
        </p:txBody>
      </p:sp>
      <p:pic>
        <p:nvPicPr>
          <p:cNvPr id="422" name="421 Imagen" descr="SimulatedBaseCallDist1stclusterDepthThresh8.jpg"/>
          <p:cNvPicPr>
            <a:picLocks noChangeAspect="1"/>
          </p:cNvPicPr>
          <p:nvPr/>
        </p:nvPicPr>
        <p:blipFill>
          <a:blip r:embed="rId5" cstate="print"/>
          <a:srcRect r="8892"/>
          <a:stretch>
            <a:fillRect/>
          </a:stretch>
        </p:blipFill>
        <p:spPr>
          <a:xfrm>
            <a:off x="144016" y="3068960"/>
            <a:ext cx="2915816" cy="2400300"/>
          </a:xfrm>
          <a:prstGeom prst="rect">
            <a:avLst/>
          </a:prstGeom>
        </p:spPr>
      </p:pic>
      <p:sp>
        <p:nvSpPr>
          <p:cNvPr id="423" name="422 Rectángulo"/>
          <p:cNvSpPr/>
          <p:nvPr/>
        </p:nvSpPr>
        <p:spPr>
          <a:xfrm>
            <a:off x="683568" y="3399383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Diploid </a:t>
            </a:r>
          </a:p>
          <a:p>
            <a:endParaRPr lang="en-US" sz="1200" dirty="0"/>
          </a:p>
        </p:txBody>
      </p:sp>
      <p:sp>
        <p:nvSpPr>
          <p:cNvPr id="424" name="423 Rectángulo"/>
          <p:cNvSpPr/>
          <p:nvPr/>
        </p:nvSpPr>
        <p:spPr>
          <a:xfrm>
            <a:off x="20592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424 Rectángulo"/>
          <p:cNvSpPr/>
          <p:nvPr/>
        </p:nvSpPr>
        <p:spPr>
          <a:xfrm>
            <a:off x="49140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426 Rectángulo"/>
          <p:cNvSpPr/>
          <p:nvPr/>
        </p:nvSpPr>
        <p:spPr>
          <a:xfrm>
            <a:off x="7794000" y="218082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473 Grupo"/>
          <p:cNvGrpSpPr/>
          <p:nvPr/>
        </p:nvGrpSpPr>
        <p:grpSpPr>
          <a:xfrm>
            <a:off x="827584" y="1844824"/>
            <a:ext cx="1945226" cy="212594"/>
            <a:chOff x="4366124" y="2679872"/>
            <a:chExt cx="1281211" cy="215728"/>
          </a:xfrm>
        </p:grpSpPr>
        <p:grpSp>
          <p:nvGrpSpPr>
            <p:cNvPr id="18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2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2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93" name="792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156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18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7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16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16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2" name="1276 Grupo"/>
          <p:cNvGrpSpPr/>
          <p:nvPr/>
        </p:nvGrpSpPr>
        <p:grpSpPr>
          <a:xfrm>
            <a:off x="3491879" y="1772816"/>
            <a:ext cx="2376265" cy="309293"/>
            <a:chOff x="5904260" y="2514600"/>
            <a:chExt cx="1639540" cy="381000"/>
          </a:xfrm>
        </p:grpSpPr>
        <p:grpSp>
          <p:nvGrpSpPr>
            <p:cNvPr id="193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2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4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2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19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7" name="473 Grupo"/>
          <p:cNvGrpSpPr/>
          <p:nvPr/>
        </p:nvGrpSpPr>
        <p:grpSpPr>
          <a:xfrm>
            <a:off x="826574" y="1844824"/>
            <a:ext cx="1945226" cy="212594"/>
            <a:chOff x="4366124" y="2679872"/>
            <a:chExt cx="1281211" cy="215728"/>
          </a:xfrm>
        </p:grpSpPr>
        <p:grpSp>
          <p:nvGrpSpPr>
            <p:cNvPr id="698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70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9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70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16" name="473 Grupo"/>
          <p:cNvGrpSpPr/>
          <p:nvPr/>
        </p:nvGrpSpPr>
        <p:grpSpPr>
          <a:xfrm>
            <a:off x="827584" y="1848254"/>
            <a:ext cx="1945226" cy="212594"/>
            <a:chOff x="4366124" y="2679872"/>
            <a:chExt cx="1281211" cy="215728"/>
          </a:xfrm>
        </p:grpSpPr>
        <p:grpSp>
          <p:nvGrpSpPr>
            <p:cNvPr id="717" name="Group 139"/>
            <p:cNvGrpSpPr>
              <a:grpSpLocks/>
            </p:cNvGrpSpPr>
            <p:nvPr/>
          </p:nvGrpSpPr>
          <p:grpSpPr bwMode="auto">
            <a:xfrm flipH="1">
              <a:off x="4366124" y="2832272"/>
              <a:ext cx="1281211" cy="63328"/>
              <a:chOff x="2535" y="15338"/>
              <a:chExt cx="7838" cy="71"/>
            </a:xfrm>
          </p:grpSpPr>
          <p:sp>
            <p:nvSpPr>
              <p:cNvPr id="72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8" name="Group 139"/>
            <p:cNvGrpSpPr>
              <a:grpSpLocks/>
            </p:cNvGrpSpPr>
            <p:nvPr/>
          </p:nvGrpSpPr>
          <p:grpSpPr bwMode="auto">
            <a:xfrm flipH="1">
              <a:off x="4366124" y="2679872"/>
              <a:ext cx="1281211" cy="63328"/>
              <a:chOff x="2535" y="15338"/>
              <a:chExt cx="7838" cy="71"/>
            </a:xfrm>
          </p:grpSpPr>
          <p:sp>
            <p:nvSpPr>
              <p:cNvPr id="71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35" name="734 CuadroTexto"/>
          <p:cNvSpPr txBox="1"/>
          <p:nvPr/>
        </p:nvSpPr>
        <p:spPr>
          <a:xfrm>
            <a:off x="1547664" y="242088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1/2</a:t>
            </a:r>
            <a:endParaRPr lang="en-US" sz="1200" dirty="0"/>
          </a:p>
        </p:txBody>
      </p:sp>
      <p:grpSp>
        <p:nvGrpSpPr>
          <p:cNvPr id="764" name="1276 Grupo"/>
          <p:cNvGrpSpPr/>
          <p:nvPr/>
        </p:nvGrpSpPr>
        <p:grpSpPr>
          <a:xfrm>
            <a:off x="3491880" y="1772816"/>
            <a:ext cx="2376265" cy="309293"/>
            <a:chOff x="5904260" y="2514600"/>
            <a:chExt cx="1639540" cy="381000"/>
          </a:xfrm>
        </p:grpSpPr>
        <p:grpSp>
          <p:nvGrpSpPr>
            <p:cNvPr id="765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78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6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77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7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76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36" name="1276 Grupo"/>
          <p:cNvGrpSpPr/>
          <p:nvPr/>
        </p:nvGrpSpPr>
        <p:grpSpPr>
          <a:xfrm>
            <a:off x="3491880" y="1772816"/>
            <a:ext cx="2376265" cy="309293"/>
            <a:chOff x="5904260" y="2514600"/>
            <a:chExt cx="1639540" cy="381000"/>
          </a:xfrm>
        </p:grpSpPr>
        <p:grpSp>
          <p:nvGrpSpPr>
            <p:cNvPr id="737" name="Group 139"/>
            <p:cNvGrpSpPr>
              <a:grpSpLocks/>
            </p:cNvGrpSpPr>
            <p:nvPr/>
          </p:nvGrpSpPr>
          <p:grpSpPr bwMode="auto">
            <a:xfrm>
              <a:off x="5904260" y="2819400"/>
              <a:ext cx="1639540" cy="76200"/>
              <a:chOff x="2535" y="15338"/>
              <a:chExt cx="7838" cy="71"/>
            </a:xfrm>
          </p:grpSpPr>
          <p:sp>
            <p:nvSpPr>
              <p:cNvPr id="75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8" name="Group 139"/>
            <p:cNvGrpSpPr>
              <a:grpSpLocks/>
            </p:cNvGrpSpPr>
            <p:nvPr/>
          </p:nvGrpSpPr>
          <p:grpSpPr bwMode="auto">
            <a:xfrm>
              <a:off x="5904260" y="2667000"/>
              <a:ext cx="1639540" cy="76200"/>
              <a:chOff x="2535" y="15338"/>
              <a:chExt cx="7838" cy="71"/>
            </a:xfrm>
          </p:grpSpPr>
          <p:sp>
            <p:nvSpPr>
              <p:cNvPr id="748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9" name="Group 139"/>
            <p:cNvGrpSpPr>
              <a:grpSpLocks/>
            </p:cNvGrpSpPr>
            <p:nvPr/>
          </p:nvGrpSpPr>
          <p:grpSpPr bwMode="auto">
            <a:xfrm>
              <a:off x="5904260" y="2514600"/>
              <a:ext cx="1639540" cy="76200"/>
              <a:chOff x="2535" y="15338"/>
              <a:chExt cx="7838" cy="71"/>
            </a:xfrm>
          </p:grpSpPr>
          <p:sp>
            <p:nvSpPr>
              <p:cNvPr id="74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92" name="791 CuadroTexto"/>
          <p:cNvSpPr txBox="1"/>
          <p:nvPr/>
        </p:nvSpPr>
        <p:spPr>
          <a:xfrm>
            <a:off x="4067944" y="242088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1/3         2/3</a:t>
            </a:r>
            <a:endParaRPr lang="en-US" sz="1200" dirty="0"/>
          </a:p>
        </p:txBody>
      </p:sp>
      <p:grpSp>
        <p:nvGrpSpPr>
          <p:cNvPr id="831" name="830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832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860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3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852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4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844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5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836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68" name="867 CuadroTexto"/>
          <p:cNvSpPr txBox="1"/>
          <p:nvPr/>
        </p:nvSpPr>
        <p:spPr>
          <a:xfrm>
            <a:off x="6732240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2/4         1/4       3/4</a:t>
            </a:r>
            <a:endParaRPr lang="en-US" sz="1200" dirty="0"/>
          </a:p>
        </p:txBody>
      </p:sp>
      <p:grpSp>
        <p:nvGrpSpPr>
          <p:cNvPr id="794" name="793 Grupo"/>
          <p:cNvGrpSpPr/>
          <p:nvPr/>
        </p:nvGrpSpPr>
        <p:grpSpPr>
          <a:xfrm>
            <a:off x="6516216" y="1700808"/>
            <a:ext cx="2016224" cy="504056"/>
            <a:chOff x="6516216" y="1628800"/>
            <a:chExt cx="2016224" cy="504056"/>
          </a:xfrm>
        </p:grpSpPr>
        <p:grpSp>
          <p:nvGrpSpPr>
            <p:cNvPr id="795" name="Group 139"/>
            <p:cNvGrpSpPr>
              <a:grpSpLocks/>
            </p:cNvGrpSpPr>
            <p:nvPr/>
          </p:nvGrpSpPr>
          <p:grpSpPr bwMode="auto">
            <a:xfrm>
              <a:off x="6516216" y="2070448"/>
              <a:ext cx="2016224" cy="62408"/>
              <a:chOff x="2535" y="15338"/>
              <a:chExt cx="7838" cy="71"/>
            </a:xfrm>
          </p:grpSpPr>
          <p:sp>
            <p:nvSpPr>
              <p:cNvPr id="823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6" name="Group 139"/>
            <p:cNvGrpSpPr>
              <a:grpSpLocks/>
            </p:cNvGrpSpPr>
            <p:nvPr/>
          </p:nvGrpSpPr>
          <p:grpSpPr bwMode="auto">
            <a:xfrm>
              <a:off x="6516216" y="1926432"/>
              <a:ext cx="2016224" cy="62408"/>
              <a:chOff x="2535" y="15338"/>
              <a:chExt cx="7838" cy="71"/>
            </a:xfrm>
          </p:grpSpPr>
          <p:sp>
            <p:nvSpPr>
              <p:cNvPr id="815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7" name="Group 139"/>
            <p:cNvGrpSpPr>
              <a:grpSpLocks/>
            </p:cNvGrpSpPr>
            <p:nvPr/>
          </p:nvGrpSpPr>
          <p:grpSpPr bwMode="auto">
            <a:xfrm>
              <a:off x="6516216" y="1772816"/>
              <a:ext cx="2016224" cy="62408"/>
              <a:chOff x="2535" y="15338"/>
              <a:chExt cx="7838" cy="71"/>
            </a:xfrm>
          </p:grpSpPr>
          <p:sp>
            <p:nvSpPr>
              <p:cNvPr id="807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8" name="Group 139"/>
            <p:cNvGrpSpPr>
              <a:grpSpLocks/>
            </p:cNvGrpSpPr>
            <p:nvPr/>
          </p:nvGrpSpPr>
          <p:grpSpPr bwMode="auto">
            <a:xfrm>
              <a:off x="6516216" y="1628800"/>
              <a:ext cx="2016224" cy="62408"/>
              <a:chOff x="2535" y="15338"/>
              <a:chExt cx="7838" cy="71"/>
            </a:xfrm>
          </p:grpSpPr>
          <p:sp>
            <p:nvSpPr>
              <p:cNvPr id="799" name="Rectangle 140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41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42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43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44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45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46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47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0"/>
      <p:bldP spid="792" grpId="0"/>
      <p:bldP spid="86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23 Imagen" descr="BaseCallHistogramCluster_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897200"/>
            <a:ext cx="4572000" cy="2610000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The allele frequencies analysis</a:t>
            </a:r>
            <a:endParaRPr lang="en-US" sz="2400" dirty="0"/>
          </a:p>
        </p:txBody>
      </p:sp>
      <p:sp>
        <p:nvSpPr>
          <p:cNvPr id="405" name="404 Rectángulo"/>
          <p:cNvSpPr/>
          <p:nvPr/>
        </p:nvSpPr>
        <p:spPr>
          <a:xfrm>
            <a:off x="251520" y="134076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Allele frequencies analysis of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read count distribution clusters</a:t>
            </a:r>
          </a:p>
          <a:p>
            <a:endParaRPr lang="en-US" dirty="0"/>
          </a:p>
        </p:txBody>
      </p:sp>
      <p:pic>
        <p:nvPicPr>
          <p:cNvPr id="8" name="7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0" y="4809600"/>
            <a:ext cx="4499992" cy="1714500"/>
          </a:xfrm>
          <a:prstGeom prst="rect">
            <a:avLst/>
          </a:prstGeom>
        </p:spPr>
      </p:pic>
      <p:pic>
        <p:nvPicPr>
          <p:cNvPr id="13" name="12 Imagen" descr="BaseCallHistogramCluster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844824"/>
            <a:ext cx="4572000" cy="2743200"/>
          </a:xfrm>
          <a:prstGeom prst="rect">
            <a:avLst/>
          </a:prstGeom>
        </p:spPr>
      </p:pic>
      <p:pic>
        <p:nvPicPr>
          <p:cNvPr id="9" name="8 Imagen" descr="readsDistribution.jpg"/>
          <p:cNvPicPr>
            <a:picLocks noChangeAspect="1"/>
          </p:cNvPicPr>
          <p:nvPr/>
        </p:nvPicPr>
        <p:blipFill>
          <a:blip r:embed="rId3" cstate="print"/>
          <a:srcRect r="29441"/>
          <a:stretch>
            <a:fillRect/>
          </a:stretch>
        </p:blipFill>
        <p:spPr>
          <a:xfrm>
            <a:off x="4644008" y="4809600"/>
            <a:ext cx="4499992" cy="1714500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1259632" y="1800000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1</a:t>
            </a:r>
            <a:r>
              <a:rPr lang="en-US" sz="1050" baseline="30000" dirty="0" smtClean="0"/>
              <a:t>st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5" name="14 Rectángulo"/>
          <p:cNvSpPr/>
          <p:nvPr/>
        </p:nvSpPr>
        <p:spPr>
          <a:xfrm>
            <a:off x="6300192" y="4716000"/>
            <a:ext cx="237626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50" dirty="0" smtClean="0"/>
              <a:t>Read Count Distribution                  </a:t>
            </a:r>
            <a:endParaRPr lang="en-US" sz="1400" dirty="0"/>
          </a:p>
        </p:txBody>
      </p:sp>
      <p:sp>
        <p:nvSpPr>
          <p:cNvPr id="16" name="15 Rectángulo"/>
          <p:cNvSpPr/>
          <p:nvPr/>
        </p:nvSpPr>
        <p:spPr>
          <a:xfrm>
            <a:off x="1475656" y="4716000"/>
            <a:ext cx="2592288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0">
            <a:noAutofit/>
          </a:bodyPr>
          <a:lstStyle/>
          <a:p>
            <a:r>
              <a:rPr lang="en-US" sz="1000" dirty="0" smtClean="0"/>
              <a:t>Read Count Distribution                  </a:t>
            </a:r>
            <a:endParaRPr lang="en-US" sz="1200" dirty="0"/>
          </a:p>
        </p:txBody>
      </p:sp>
      <p:sp>
        <p:nvSpPr>
          <p:cNvPr id="17" name="16 Rectángulo"/>
          <p:cNvSpPr/>
          <p:nvPr/>
        </p:nvSpPr>
        <p:spPr>
          <a:xfrm>
            <a:off x="5148064" y="1772816"/>
            <a:ext cx="2736304" cy="14401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anchor="b" anchorCtr="1">
            <a:noAutofit/>
          </a:bodyPr>
          <a:lstStyle/>
          <a:p>
            <a:pPr algn="ctr"/>
            <a:r>
              <a:rPr lang="en-US" sz="1050" dirty="0" smtClean="0"/>
              <a:t>Allele frequencies Distribution; 2</a:t>
            </a:r>
            <a:r>
              <a:rPr lang="en-US" sz="1050" baseline="30000" dirty="0" smtClean="0"/>
              <a:t>nd</a:t>
            </a:r>
            <a:r>
              <a:rPr lang="en-US" sz="1050" dirty="0" smtClean="0"/>
              <a:t> cluster</a:t>
            </a:r>
            <a:endParaRPr lang="en-US" sz="1400" dirty="0"/>
          </a:p>
        </p:txBody>
      </p:sp>
      <p:sp>
        <p:nvSpPr>
          <p:cNvPr id="18" name="17 Rectángulo"/>
          <p:cNvSpPr/>
          <p:nvPr/>
        </p:nvSpPr>
        <p:spPr>
          <a:xfrm>
            <a:off x="179512" y="44064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0         5         10       15         20      25       30        35      40       45       50        55       60       65       70       75       80       85       90      95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0" name="9 Rectángulo redondeado"/>
          <p:cNvSpPr/>
          <p:nvPr/>
        </p:nvSpPr>
        <p:spPr>
          <a:xfrm>
            <a:off x="827584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"/>
          <p:cNvSpPr/>
          <p:nvPr/>
        </p:nvSpPr>
        <p:spPr>
          <a:xfrm>
            <a:off x="4723200" y="4410000"/>
            <a:ext cx="4248472" cy="288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600" dirty="0" smtClean="0"/>
              <a:t>0         5        10       15       20       25     30        35      40       45      50       55       60       65       70       75       80       85       90      95      </a:t>
            </a:r>
          </a:p>
          <a:p>
            <a:pPr>
              <a:lnSpc>
                <a:spcPts val="1000"/>
              </a:lnSpc>
            </a:pPr>
            <a:r>
              <a:rPr lang="en-US" sz="1050" dirty="0" smtClean="0"/>
              <a:t>		Base Call %</a:t>
            </a:r>
            <a:endParaRPr lang="en-US" sz="140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5940152" y="4797152"/>
            <a:ext cx="304800" cy="180020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FF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 rot="16200000">
            <a:off x="-967916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1" name="20 Rectángulo"/>
          <p:cNvSpPr/>
          <p:nvPr/>
        </p:nvSpPr>
        <p:spPr>
          <a:xfrm rot="16200000">
            <a:off x="3604084" y="5765068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contigs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1403648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6380584" y="6453336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reads</a:t>
            </a:r>
          </a:p>
        </p:txBody>
      </p:sp>
      <p:sp>
        <p:nvSpPr>
          <p:cNvPr id="25" name="24 Rectángulo"/>
          <p:cNvSpPr/>
          <p:nvPr/>
        </p:nvSpPr>
        <p:spPr>
          <a:xfrm rot="16200000">
            <a:off x="-972000" y="3100772"/>
            <a:ext cx="2079848" cy="14401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b" anchorCtr="1">
            <a:noAutofit/>
          </a:bodyPr>
          <a:lstStyle/>
          <a:p>
            <a:pPr algn="r">
              <a:lnSpc>
                <a:spcPts val="1000"/>
              </a:lnSpc>
            </a:pPr>
            <a:r>
              <a:rPr lang="en-US" sz="800" dirty="0" smtClean="0"/>
              <a:t>Number of occurrences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dirty="0">
                <a:solidFill>
                  <a:srgbClr val="FFFFFF"/>
                </a:solidFill>
                <a:latin typeface="Arial"/>
              </a:rPr>
              <a:t>Name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400" strike="noStrike" dirty="0">
                <a:solidFill>
                  <a:srgbClr val="FFFFFF"/>
                </a:solidFill>
                <a:latin typeface="Arial"/>
              </a:rPr>
              <a:t>Function</a:t>
            </a:r>
            <a:endParaRPr dirty="0"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PEDCA Conclusions</a:t>
            </a:r>
            <a:endParaRPr dirty="0"/>
          </a:p>
        </p:txBody>
      </p:sp>
      <p:sp>
        <p:nvSpPr>
          <p:cNvPr id="864" name="863 Rectángulo"/>
          <p:cNvSpPr/>
          <p:nvPr/>
        </p:nvSpPr>
        <p:spPr>
          <a:xfrm>
            <a:off x="539552" y="1052736"/>
            <a:ext cx="8424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FEATURES:</a:t>
            </a:r>
          </a:p>
          <a:p>
            <a:endParaRPr lang="en-US" sz="1400" dirty="0" smtClean="0"/>
          </a:p>
        </p:txBody>
      </p:sp>
      <p:sp>
        <p:nvSpPr>
          <p:cNvPr id="6" name="5 Rectángulo"/>
          <p:cNvSpPr/>
          <p:nvPr/>
        </p:nvSpPr>
        <p:spPr>
          <a:xfrm>
            <a:off x="539552" y="1772816"/>
            <a:ext cx="8172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 simplified fit of the read count distribution to find the cluster centers: exportable to different genetic profiles</a:t>
            </a:r>
          </a:p>
          <a:p>
            <a:endParaRPr lang="en-US" sz="1400" dirty="0" smtClean="0"/>
          </a:p>
        </p:txBody>
      </p:sp>
      <p:sp>
        <p:nvSpPr>
          <p:cNvPr id="7" name="6 Rectángulo"/>
          <p:cNvSpPr/>
          <p:nvPr/>
        </p:nvSpPr>
        <p:spPr>
          <a:xfrm>
            <a:off x="539552" y="2442374"/>
            <a:ext cx="8352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 sliding window to sample the coverage allows a better exploration of the genome</a:t>
            </a:r>
          </a:p>
        </p:txBody>
      </p:sp>
      <p:sp>
        <p:nvSpPr>
          <p:cNvPr id="8" name="7 Rectángulo"/>
          <p:cNvSpPr/>
          <p:nvPr/>
        </p:nvSpPr>
        <p:spPr>
          <a:xfrm>
            <a:off x="539552" y="299695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Reports ploidy estimation by fragments</a:t>
            </a:r>
          </a:p>
        </p:txBody>
      </p:sp>
      <p:sp>
        <p:nvSpPr>
          <p:cNvPr id="9" name="8 Rectángulo"/>
          <p:cNvSpPr/>
          <p:nvPr/>
        </p:nvSpPr>
        <p:spPr>
          <a:xfrm>
            <a:off x="539552" y="352249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A self-adjustable window length 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539552" y="4077072"/>
            <a:ext cx="6264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Automatically removes  coverage outliers when needed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39552" y="458112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An allele frequencies distribution plot to disambiguate ploidy estimations 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34880" t="13041" r="34408" b="42440"/>
          <a:stretch>
            <a:fillRect/>
          </a:stretch>
        </p:blipFill>
        <p:spPr bwMode="auto">
          <a:xfrm>
            <a:off x="4067945" y="2703406"/>
            <a:ext cx="5040560" cy="410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 l="37243" t="14720" r="36298" b="47130"/>
          <a:stretch>
            <a:fillRect/>
          </a:stretch>
        </p:blipFill>
        <p:spPr bwMode="auto">
          <a:xfrm>
            <a:off x="4442400" y="2858400"/>
            <a:ext cx="4342543" cy="35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5" cstate="print"/>
          <a:srcRect l="46777" t="15120" r="25346" b="57161"/>
          <a:stretch>
            <a:fillRect/>
          </a:stretch>
        </p:blipFill>
        <p:spPr bwMode="auto">
          <a:xfrm>
            <a:off x="4572000" y="3356992"/>
            <a:ext cx="42484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 descr="C:\Users\Mel\Documents\BIOINFORMATICS\DELFT_Research\Data\CBS_Novogene\PloEstNovogene_WindowTest\Ploidy_Estimation_Charts\Ploidy_Estimation_scaffold33_size147914_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1972" y="3356992"/>
            <a:ext cx="4754893" cy="2852936"/>
          </a:xfrm>
          <a:prstGeom prst="rect">
            <a:avLst/>
          </a:prstGeom>
          <a:noFill/>
        </p:spPr>
      </p:pic>
      <p:pic>
        <p:nvPicPr>
          <p:cNvPr id="132099" name="Picture 3" descr="C:\Users\Mel\Documents\BIOINFORMATICS\DELFT_Research\Data\CBS_Novogene\CBSBowtiePseudo\PedcaNovogene59bowtiePseudo750\Ploidy_Estimation_Charts\Ploidy_Estimation_scaffold49_size1686__2nd_Round_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9125" y="3356992"/>
            <a:ext cx="4714875" cy="2828925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16278" y="2852936"/>
            <a:ext cx="3348210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18 Imagen" descr="BaseCallHistogramCluster_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53268" y="5013176"/>
            <a:ext cx="3074707" cy="18448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Simulated Data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077072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4077072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Baseclear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Novogene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S.pastorianus 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3881586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pic>
        <p:nvPicPr>
          <p:cNvPr id="101" name="100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861048"/>
            <a:ext cx="4286250" cy="2571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Novogene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Baseclear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786" y="3089498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089498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95536" y="198884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mutation in Chromosome  </a:t>
            </a:r>
            <a:r>
              <a:rPr lang="en-US" sz="1600" dirty="0" smtClean="0"/>
              <a:t>X</a:t>
            </a:r>
          </a:p>
          <a:p>
            <a:r>
              <a:rPr lang="en-US" sz="1600" dirty="0" smtClean="0"/>
              <a:t>(652 </a:t>
            </a:r>
            <a:r>
              <a:rPr lang="en-US" sz="1600" dirty="0" smtClean="0"/>
              <a:t>Kbp) </a:t>
            </a:r>
            <a:endParaRPr lang="en-US" sz="16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5" cstate="print"/>
          <a:srcRect r="64545"/>
          <a:stretch>
            <a:fillRect/>
          </a:stretch>
        </p:blipFill>
        <p:spPr bwMode="auto">
          <a:xfrm>
            <a:off x="3820591" y="1556792"/>
            <a:ext cx="223224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907704" y="273040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Baseclear</a:t>
            </a:r>
            <a:endParaRPr lang="en-US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28184" y="27089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Novogene</a:t>
            </a:r>
            <a:endParaRPr lang="en-US" sz="16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64048"/>
          <a:stretch>
            <a:fillRect/>
          </a:stretch>
        </p:blipFill>
        <p:spPr bwMode="auto">
          <a:xfrm>
            <a:off x="6052839" y="1556792"/>
            <a:ext cx="226357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611560" y="5877272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 fast can an organism mutate?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Introduction</a:t>
              </a:r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1331640" y="1707521"/>
            <a:ext cx="4304755" cy="4049732"/>
            <a:chOff x="1331640" y="1707521"/>
            <a:chExt cx="4304755" cy="4049732"/>
          </a:xfrm>
        </p:grpSpPr>
        <p:pic>
          <p:nvPicPr>
            <p:cNvPr id="361" name="4 Imagen" descr="warhol-marilynCover.jpg"/>
            <p:cNvPicPr/>
            <p:nvPr/>
          </p:nvPicPr>
          <p:blipFill>
            <a:blip r:embed="rId4" cstate="print"/>
            <a:srcRect l="33365"/>
            <a:stretch>
              <a:fillRect/>
            </a:stretch>
          </p:blipFill>
          <p:spPr>
            <a:xfrm>
              <a:off x="1331640" y="1707521"/>
              <a:ext cx="4017480" cy="4025735"/>
            </a:xfrm>
            <a:prstGeom prst="rect">
              <a:avLst/>
            </a:prstGeom>
          </p:spPr>
        </p:pic>
        <p:pic>
          <p:nvPicPr>
            <p:cNvPr id="364" name="66 Imagen" descr="puzzleEye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rot="20860950">
              <a:off x="5220284" y="5378265"/>
              <a:ext cx="416111" cy="378988"/>
            </a:xfrm>
            <a:prstGeom prst="rect">
              <a:avLst/>
            </a:prstGeom>
          </p:spPr>
        </p:pic>
      </p:grpSp>
      <p:grpSp>
        <p:nvGrpSpPr>
          <p:cNvPr id="13" name="12 Grupo"/>
          <p:cNvGrpSpPr/>
          <p:nvPr/>
        </p:nvGrpSpPr>
        <p:grpSpPr>
          <a:xfrm>
            <a:off x="5220072" y="1700808"/>
            <a:ext cx="2160240" cy="2016224"/>
            <a:chOff x="5220072" y="1700808"/>
            <a:chExt cx="2160240" cy="2016224"/>
          </a:xfrm>
        </p:grpSpPr>
        <p:sp>
          <p:nvSpPr>
            <p:cNvPr id="10" name="9 Rectángulo"/>
            <p:cNvSpPr/>
            <p:nvPr/>
          </p:nvSpPr>
          <p:spPr>
            <a:xfrm>
              <a:off x="5364088" y="1700808"/>
              <a:ext cx="2016224" cy="201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220072" y="1988840"/>
              <a:ext cx="21602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 smtClean="0">
                  <a:latin typeface="Century" pitchFamily="18" charset="0"/>
                </a:rPr>
                <a:t>…?</a:t>
              </a:r>
              <a:endParaRPr lang="en-US" sz="9600" dirty="0">
                <a:latin typeface="Century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CBS1483 PEDCA 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Magnolya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67544" y="1074222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structural variations detected</a:t>
            </a:r>
            <a:endParaRPr lang="en-US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800200" y="13622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PEDCA</a:t>
            </a:r>
            <a:endParaRPr lang="en-US" sz="1600" b="1" u="sng" dirty="0"/>
          </a:p>
        </p:txBody>
      </p:sp>
      <p:sp>
        <p:nvSpPr>
          <p:cNvPr id="142341" name="AutoShape 5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3" name="AutoShape 7" descr="Displaying image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44" name="Picture 8" descr="C:\Users\Mel\Downloads\image00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1520" y="1676772"/>
            <a:ext cx="4000500" cy="2400300"/>
          </a:xfrm>
          <a:prstGeom prst="rect">
            <a:avLst/>
          </a:prstGeom>
          <a:noFill/>
        </p:spPr>
      </p:pic>
      <p:pic>
        <p:nvPicPr>
          <p:cNvPr id="14234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8512" y="2708920"/>
            <a:ext cx="43529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CuadroTexto"/>
          <p:cNvSpPr txBox="1"/>
          <p:nvPr/>
        </p:nvSpPr>
        <p:spPr>
          <a:xfrm>
            <a:off x="4680520" y="1340768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Magnolya (M. van den </a:t>
            </a:r>
            <a:r>
              <a:rPr lang="en-US" sz="1600" b="1" u="sng" dirty="0" err="1" smtClean="0"/>
              <a:t>Broek</a:t>
            </a:r>
            <a:r>
              <a:rPr lang="en-US" sz="1600" b="1" u="sng" dirty="0" smtClean="0"/>
              <a:t>, et al. 2015)</a:t>
            </a:r>
            <a:endParaRPr lang="en-US" sz="1600" b="1" u="sng" dirty="0"/>
          </a:p>
        </p:txBody>
      </p:sp>
      <p:pic>
        <p:nvPicPr>
          <p:cNvPr id="20" name="Picture 8" descr="C:\Users\Mel\Downloads\image002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11460" y="4293096"/>
            <a:ext cx="4000500" cy="2400300"/>
          </a:xfrm>
          <a:prstGeom prst="rect">
            <a:avLst/>
          </a:prstGeom>
          <a:noFill/>
        </p:spPr>
      </p:pic>
      <p:pic>
        <p:nvPicPr>
          <p:cNvPr id="14234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4869160"/>
            <a:ext cx="34480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3059832" y="1598603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255Kbp</a:t>
            </a:r>
            <a:endParaRPr lang="en-US" sz="10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131840" y="4262899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150Kbp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1247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4097610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5" y="1124744"/>
            <a:ext cx="4286250" cy="257175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555776" y="17008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</a:t>
            </a:r>
            <a:r>
              <a:rPr lang="en-US" dirty="0" smtClean="0"/>
              <a:t>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  <p:sp>
        <p:nvSpPr>
          <p:cNvPr id="10" name="9 CuadroTexto"/>
          <p:cNvSpPr txBox="1"/>
          <p:nvPr/>
        </p:nvSpPr>
        <p:spPr>
          <a:xfrm>
            <a:off x="5148064" y="436510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TcVI</a:t>
            </a:r>
            <a:r>
              <a:rPr lang="en-US" dirty="0" smtClean="0"/>
              <a:t> Hybrid </a:t>
            </a:r>
            <a:r>
              <a:rPr lang="en-US" dirty="0" err="1" smtClean="0"/>
              <a:t>PacBio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660232" y="1628800"/>
            <a:ext cx="24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TcIII</a:t>
            </a:r>
            <a:r>
              <a:rPr lang="en-US" dirty="0" smtClean="0"/>
              <a:t> Non </a:t>
            </a:r>
            <a:r>
              <a:rPr lang="en-US" dirty="0" err="1" smtClean="0"/>
              <a:t>Esmeraldo</a:t>
            </a:r>
            <a:r>
              <a:rPr lang="en-US" dirty="0" smtClean="0"/>
              <a:t>-like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1331640" y="980728"/>
            <a:ext cx="589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Long estimations for 30/50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Results: 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Trypanosoma cruzi VI (</a:t>
            </a:r>
            <a:r>
              <a:rPr lang="en-US" sz="20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PacBio</a:t>
            </a:r>
            <a:r>
              <a:rPr lang="en-US" sz="2000" i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reads only) 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pic>
        <p:nvPicPr>
          <p:cNvPr id="98" name="97 Imagen" descr="Ploidy_Estimation_Chromosome_1_Reference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81844"/>
            <a:ext cx="4286250" cy="2571750"/>
          </a:xfrm>
          <a:prstGeom prst="rect">
            <a:avLst/>
          </a:prstGeom>
        </p:spPr>
      </p:pic>
      <p:pic>
        <p:nvPicPr>
          <p:cNvPr id="99" name="98 Imagen" descr="Ploidy_Estimation_Chromosome_2_Reference_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953594"/>
            <a:ext cx="4286250" cy="2571750"/>
          </a:xfrm>
          <a:prstGeom prst="rect">
            <a:avLst/>
          </a:prstGeom>
        </p:spPr>
      </p:pic>
      <p:pic>
        <p:nvPicPr>
          <p:cNvPr id="100" name="99 Imagen" descr="Ploidy_Estimation_Chromosome_3_Reference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785" y="1381844"/>
            <a:ext cx="4286250" cy="2571750"/>
          </a:xfrm>
          <a:prstGeom prst="rect">
            <a:avLst/>
          </a:prstGeom>
        </p:spPr>
      </p:pic>
      <p:pic>
        <p:nvPicPr>
          <p:cNvPr id="12" name="11 Imagen" descr="Ploidy_Estimation_Chromosome_2_Reference_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238" y="3953594"/>
            <a:ext cx="4286250" cy="2571750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1331640" y="980728"/>
            <a:ext cx="660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Highly repetitive genome. Partial draft estimations for 19/50 contigs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PEDCA Tutorial available online</a:t>
            </a:r>
            <a:endParaRPr sz="2000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455627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706" y="1268760"/>
            <a:ext cx="4181294" cy="493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412776"/>
            <a:ext cx="4680520" cy="511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7" name="Picture 5"/>
          <p:cNvPicPr>
            <a:picLocks noChangeAspect="1" noChangeArrowheads="1"/>
          </p:cNvPicPr>
          <p:nvPr/>
        </p:nvPicPr>
        <p:blipFill>
          <a:blip r:embed="rId6" cstate="print"/>
          <a:srcRect r="2857"/>
          <a:stretch>
            <a:fillRect/>
          </a:stretch>
        </p:blipFill>
        <p:spPr bwMode="auto">
          <a:xfrm>
            <a:off x="35496" y="1196752"/>
            <a:ext cx="4896544" cy="542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1340768"/>
            <a:ext cx="4063179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6" name="5 Rectángulo"/>
          <p:cNvSpPr/>
          <p:nvPr/>
        </p:nvSpPr>
        <p:spPr>
          <a:xfrm>
            <a:off x="1263824" y="1828800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…Build a draft reference genome</a:t>
            </a:r>
            <a:endParaRPr lang="en-US" sz="1600" dirty="0"/>
          </a:p>
        </p:txBody>
      </p:sp>
      <p:sp>
        <p:nvSpPr>
          <p:cNvPr id="8" name="7 Rectángulo"/>
          <p:cNvSpPr/>
          <p:nvPr/>
        </p:nvSpPr>
        <p:spPr>
          <a:xfrm>
            <a:off x="1115616" y="1066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From an input library of reads…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1263824" y="2557046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…Infer Chromosomal Copy Number Variation</a:t>
            </a:r>
            <a:endParaRPr lang="en-US" sz="1600" dirty="0"/>
          </a:p>
        </p:txBody>
      </p:sp>
      <p:sp>
        <p:nvSpPr>
          <p:cNvPr id="13" name="12 Rectángulo"/>
          <p:cNvSpPr/>
          <p:nvPr/>
        </p:nvSpPr>
        <p:spPr>
          <a:xfrm>
            <a:off x="1263824" y="3928646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Variations </a:t>
            </a:r>
            <a:endParaRPr lang="en-US" sz="1600" dirty="0"/>
          </a:p>
        </p:txBody>
      </p:sp>
      <p:grpSp>
        <p:nvGrpSpPr>
          <p:cNvPr id="3" name="85 Grupo"/>
          <p:cNvGrpSpPr/>
          <p:nvPr/>
        </p:nvGrpSpPr>
        <p:grpSpPr>
          <a:xfrm>
            <a:off x="1949624" y="3124200"/>
            <a:ext cx="5410200" cy="582209"/>
            <a:chOff x="3276600" y="3962400"/>
            <a:chExt cx="5410200" cy="582209"/>
          </a:xfrm>
        </p:grpSpPr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3276600" y="4114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943600" y="42945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3276600" y="3962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4724400" y="4126747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4724400" y="3966771"/>
              <a:ext cx="11430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7"/>
            <p:cNvSpPr>
              <a:spLocks noChangeArrowheads="1"/>
            </p:cNvSpPr>
            <p:nvPr/>
          </p:nvSpPr>
          <p:spPr bwMode="auto">
            <a:xfrm>
              <a:off x="3276600" y="4267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3276600" y="44196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7"/>
            <p:cNvSpPr>
              <a:spLocks noChangeArrowheads="1"/>
            </p:cNvSpPr>
            <p:nvPr/>
          </p:nvSpPr>
          <p:spPr bwMode="auto">
            <a:xfrm>
              <a:off x="6858000" y="3962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858000" y="41148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5943600" y="4142191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5943600" y="3962400"/>
              <a:ext cx="8382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3" name="422 Rectángulo"/>
          <p:cNvSpPr/>
          <p:nvPr/>
        </p:nvSpPr>
        <p:spPr>
          <a:xfrm>
            <a:off x="1187624" y="5175237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…Identify correct phasing</a:t>
            </a:r>
            <a:endParaRPr lang="en-US" sz="1600" dirty="0"/>
          </a:p>
        </p:txBody>
      </p:sp>
      <p:grpSp>
        <p:nvGrpSpPr>
          <p:cNvPr id="166" name="423 Grupo"/>
          <p:cNvGrpSpPr/>
          <p:nvPr/>
        </p:nvGrpSpPr>
        <p:grpSpPr>
          <a:xfrm>
            <a:off x="1949624" y="5742391"/>
            <a:ext cx="5410200" cy="582209"/>
            <a:chOff x="3276600" y="5334000"/>
            <a:chExt cx="5410200" cy="582209"/>
          </a:xfrm>
        </p:grpSpPr>
        <p:sp>
          <p:nvSpPr>
            <p:cNvPr id="425" name="Rectangle 27"/>
            <p:cNvSpPr>
              <a:spLocks noChangeArrowheads="1"/>
            </p:cNvSpPr>
            <p:nvPr/>
          </p:nvSpPr>
          <p:spPr bwMode="auto">
            <a:xfrm>
              <a:off x="3276600" y="54864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3" name="Group 23"/>
            <p:cNvGrpSpPr>
              <a:grpSpLocks/>
            </p:cNvGrpSpPr>
            <p:nvPr/>
          </p:nvGrpSpPr>
          <p:grpSpPr bwMode="auto">
            <a:xfrm>
              <a:off x="5943600" y="5334000"/>
              <a:ext cx="838200" cy="457200"/>
              <a:chOff x="7181" y="5756"/>
              <a:chExt cx="3496" cy="523"/>
            </a:xfrm>
          </p:grpSpPr>
          <p:grpSp>
            <p:nvGrpSpPr>
              <p:cNvPr id="174" name="Group 24"/>
              <p:cNvGrpSpPr>
                <a:grpSpLocks/>
              </p:cNvGrpSpPr>
              <p:nvPr/>
            </p:nvGrpSpPr>
            <p:grpSpPr bwMode="auto">
              <a:xfrm>
                <a:off x="9433" y="6136"/>
                <a:ext cx="1244" cy="143"/>
                <a:chOff x="4700" y="5474"/>
                <a:chExt cx="1244" cy="143"/>
              </a:xfrm>
            </p:grpSpPr>
            <p:sp>
              <p:nvSpPr>
                <p:cNvPr id="453" name="Rectangle 25"/>
                <p:cNvSpPr>
                  <a:spLocks noChangeArrowheads="1"/>
                </p:cNvSpPr>
                <p:nvPr/>
              </p:nvSpPr>
              <p:spPr bwMode="auto">
                <a:xfrm>
                  <a:off x="4700" y="5474"/>
                  <a:ext cx="1244" cy="143"/>
                </a:xfrm>
                <a:prstGeom prst="rect">
                  <a:avLst/>
                </a:prstGeom>
                <a:solidFill>
                  <a:srgbClr val="007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Rectangle 26"/>
                <p:cNvSpPr>
                  <a:spLocks noChangeArrowheads="1"/>
                </p:cNvSpPr>
                <p:nvPr/>
              </p:nvSpPr>
              <p:spPr bwMode="auto">
                <a:xfrm>
                  <a:off x="5118" y="5482"/>
                  <a:ext cx="474" cy="135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8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2244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0"/>
              <p:cNvSpPr>
                <a:spLocks noChangeArrowheads="1"/>
              </p:cNvSpPr>
              <p:nvPr/>
            </p:nvSpPr>
            <p:spPr bwMode="auto">
              <a:xfrm>
                <a:off x="9433" y="5756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1"/>
              <p:cNvSpPr>
                <a:spLocks noChangeArrowheads="1"/>
              </p:cNvSpPr>
              <p:nvPr/>
            </p:nvSpPr>
            <p:spPr bwMode="auto">
              <a:xfrm>
                <a:off x="9433" y="5944"/>
                <a:ext cx="1244" cy="143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7" name="Rectangle 30"/>
            <p:cNvSpPr>
              <a:spLocks noChangeArrowheads="1"/>
            </p:cNvSpPr>
            <p:nvPr/>
          </p:nvSpPr>
          <p:spPr bwMode="auto">
            <a:xfrm>
              <a:off x="5569139" y="5334000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27"/>
            <p:cNvSpPr>
              <a:spLocks noChangeArrowheads="1"/>
            </p:cNvSpPr>
            <p:nvPr/>
          </p:nvSpPr>
          <p:spPr bwMode="auto">
            <a:xfrm>
              <a:off x="3276600" y="5334000"/>
              <a:ext cx="1371600" cy="1250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28"/>
            <p:cNvSpPr>
              <a:spLocks noChangeArrowheads="1"/>
            </p:cNvSpPr>
            <p:nvPr/>
          </p:nvSpPr>
          <p:spPr bwMode="auto">
            <a:xfrm>
              <a:off x="4724400" y="5498347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29"/>
            <p:cNvSpPr>
              <a:spLocks noChangeArrowheads="1"/>
            </p:cNvSpPr>
            <p:nvPr/>
          </p:nvSpPr>
          <p:spPr bwMode="auto">
            <a:xfrm>
              <a:off x="4724400" y="5338371"/>
              <a:ext cx="842821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1"/>
            <p:cNvSpPr>
              <a:spLocks noChangeArrowheads="1"/>
            </p:cNvSpPr>
            <p:nvPr/>
          </p:nvSpPr>
          <p:spPr bwMode="auto">
            <a:xfrm>
              <a:off x="5569139" y="5498347"/>
              <a:ext cx="2982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26"/>
            <p:cNvSpPr>
              <a:spLocks noChangeArrowheads="1"/>
            </p:cNvSpPr>
            <p:nvPr/>
          </p:nvSpPr>
          <p:spPr bwMode="auto">
            <a:xfrm>
              <a:off x="5638800" y="5334000"/>
              <a:ext cx="1524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26"/>
            <p:cNvSpPr>
              <a:spLocks noChangeArrowheads="1"/>
            </p:cNvSpPr>
            <p:nvPr/>
          </p:nvSpPr>
          <p:spPr bwMode="auto">
            <a:xfrm flipH="1">
              <a:off x="45720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26"/>
            <p:cNvSpPr>
              <a:spLocks noChangeArrowheads="1"/>
            </p:cNvSpPr>
            <p:nvPr/>
          </p:nvSpPr>
          <p:spPr bwMode="auto">
            <a:xfrm flipH="1">
              <a:off x="4572000" y="53340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27"/>
            <p:cNvSpPr>
              <a:spLocks noChangeArrowheads="1"/>
            </p:cNvSpPr>
            <p:nvPr/>
          </p:nvSpPr>
          <p:spPr bwMode="auto">
            <a:xfrm>
              <a:off x="3276600" y="56388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27"/>
            <p:cNvSpPr>
              <a:spLocks noChangeArrowheads="1"/>
            </p:cNvSpPr>
            <p:nvPr/>
          </p:nvSpPr>
          <p:spPr bwMode="auto">
            <a:xfrm>
              <a:off x="3276600" y="5791200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26"/>
            <p:cNvSpPr>
              <a:spLocks noChangeArrowheads="1"/>
            </p:cNvSpPr>
            <p:nvPr/>
          </p:nvSpPr>
          <p:spPr bwMode="auto">
            <a:xfrm flipH="1">
              <a:off x="4572000" y="5791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25"/>
            <p:cNvSpPr>
              <a:spLocks noChangeArrowheads="1"/>
            </p:cNvSpPr>
            <p:nvPr/>
          </p:nvSpPr>
          <p:spPr bwMode="auto">
            <a:xfrm>
              <a:off x="3429000" y="53340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25"/>
            <p:cNvSpPr>
              <a:spLocks noChangeArrowheads="1"/>
            </p:cNvSpPr>
            <p:nvPr/>
          </p:nvSpPr>
          <p:spPr bwMode="auto">
            <a:xfrm>
              <a:off x="3429000" y="54864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25"/>
            <p:cNvSpPr>
              <a:spLocks noChangeArrowheads="1"/>
            </p:cNvSpPr>
            <p:nvPr/>
          </p:nvSpPr>
          <p:spPr bwMode="auto">
            <a:xfrm>
              <a:off x="3429000" y="56388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27"/>
            <p:cNvSpPr>
              <a:spLocks noChangeArrowheads="1"/>
            </p:cNvSpPr>
            <p:nvPr/>
          </p:nvSpPr>
          <p:spPr bwMode="auto">
            <a:xfrm>
              <a:off x="6858000" y="53340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27"/>
            <p:cNvSpPr>
              <a:spLocks noChangeArrowheads="1"/>
            </p:cNvSpPr>
            <p:nvPr/>
          </p:nvSpPr>
          <p:spPr bwMode="auto">
            <a:xfrm>
              <a:off x="6858000" y="5486400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26"/>
            <p:cNvSpPr>
              <a:spLocks noChangeArrowheads="1"/>
            </p:cNvSpPr>
            <p:nvPr/>
          </p:nvSpPr>
          <p:spPr bwMode="auto">
            <a:xfrm>
              <a:off x="8305800" y="53340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26"/>
            <p:cNvSpPr>
              <a:spLocks noChangeArrowheads="1"/>
            </p:cNvSpPr>
            <p:nvPr/>
          </p:nvSpPr>
          <p:spPr bwMode="auto">
            <a:xfrm>
              <a:off x="8305800" y="5486400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1"/>
            <p:cNvSpPr>
              <a:spLocks noChangeArrowheads="1"/>
            </p:cNvSpPr>
            <p:nvPr/>
          </p:nvSpPr>
          <p:spPr bwMode="auto">
            <a:xfrm>
              <a:off x="8001000" y="53340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26"/>
            <p:cNvSpPr>
              <a:spLocks noChangeArrowheads="1"/>
            </p:cNvSpPr>
            <p:nvPr/>
          </p:nvSpPr>
          <p:spPr bwMode="auto">
            <a:xfrm flipH="1">
              <a:off x="7315200" y="54864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1" name="860 Grupo"/>
          <p:cNvGrpSpPr/>
          <p:nvPr/>
        </p:nvGrpSpPr>
        <p:grpSpPr>
          <a:xfrm>
            <a:off x="1949624" y="4437112"/>
            <a:ext cx="5410200" cy="582209"/>
            <a:chOff x="2895600" y="4446991"/>
            <a:chExt cx="5410200" cy="582209"/>
          </a:xfrm>
        </p:grpSpPr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2895600" y="45993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9" name="Group 23"/>
            <p:cNvGrpSpPr>
              <a:grpSpLocks/>
            </p:cNvGrpSpPr>
            <p:nvPr/>
          </p:nvGrpSpPr>
          <p:grpSpPr bwMode="auto">
            <a:xfrm>
              <a:off x="5562602" y="4451373"/>
              <a:ext cx="838920" cy="452830"/>
              <a:chOff x="7181" y="5761"/>
              <a:chExt cx="3499" cy="518"/>
            </a:xfrm>
          </p:grpSpPr>
          <p:sp>
            <p:nvSpPr>
              <p:cNvPr id="57" name="Rectangle 27"/>
              <p:cNvSpPr>
                <a:spLocks noChangeArrowheads="1"/>
              </p:cNvSpPr>
              <p:nvPr/>
            </p:nvSpPr>
            <p:spPr bwMode="auto">
              <a:xfrm>
                <a:off x="7181" y="6136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8"/>
              <p:cNvSpPr>
                <a:spLocks noChangeArrowheads="1"/>
              </p:cNvSpPr>
              <p:nvPr/>
            </p:nvSpPr>
            <p:spPr bwMode="auto">
              <a:xfrm>
                <a:off x="7181" y="5944"/>
                <a:ext cx="3498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9"/>
              <p:cNvSpPr>
                <a:spLocks noChangeArrowheads="1"/>
              </p:cNvSpPr>
              <p:nvPr/>
            </p:nvSpPr>
            <p:spPr bwMode="auto">
              <a:xfrm>
                <a:off x="7181" y="5761"/>
                <a:ext cx="3499" cy="143"/>
              </a:xfrm>
              <a:prstGeom prst="rect">
                <a:avLst/>
              </a:prstGeom>
              <a:solidFill>
                <a:srgbClr val="17365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2895600" y="44469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8"/>
            <p:cNvSpPr>
              <a:spLocks noChangeArrowheads="1"/>
            </p:cNvSpPr>
            <p:nvPr/>
          </p:nvSpPr>
          <p:spPr bwMode="auto">
            <a:xfrm>
              <a:off x="4343400" y="4611338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4343400" y="4451362"/>
              <a:ext cx="1164704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2895600" y="47517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2895600" y="4904191"/>
              <a:ext cx="13716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6477000" y="44469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7"/>
            <p:cNvSpPr>
              <a:spLocks noChangeArrowheads="1"/>
            </p:cNvSpPr>
            <p:nvPr/>
          </p:nvSpPr>
          <p:spPr bwMode="auto">
            <a:xfrm>
              <a:off x="6477000" y="4599391"/>
              <a:ext cx="1828800" cy="125009"/>
            </a:xfrm>
            <a:prstGeom prst="rect">
              <a:avLst/>
            </a:prstGeom>
            <a:solidFill>
              <a:srgbClr val="17365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861 Grupo"/>
          <p:cNvGrpSpPr/>
          <p:nvPr/>
        </p:nvGrpSpPr>
        <p:grpSpPr>
          <a:xfrm>
            <a:off x="2102024" y="4221088"/>
            <a:ext cx="5181600" cy="187921"/>
            <a:chOff x="3048000" y="4221088"/>
            <a:chExt cx="5181600" cy="187921"/>
          </a:xfrm>
        </p:grpSpPr>
        <p:grpSp>
          <p:nvGrpSpPr>
            <p:cNvPr id="860" name="859 Grupo"/>
            <p:cNvGrpSpPr/>
            <p:nvPr/>
          </p:nvGrpSpPr>
          <p:grpSpPr>
            <a:xfrm>
              <a:off x="5148064" y="4284000"/>
              <a:ext cx="298261" cy="125009"/>
              <a:chOff x="5148064" y="4284000"/>
              <a:chExt cx="298261" cy="125009"/>
            </a:xfrm>
          </p:grpSpPr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5148064" y="4284000"/>
                <a:ext cx="298261" cy="12500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5257800" y="4284000"/>
                <a:ext cx="152400" cy="118015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 flipH="1">
              <a:off x="41910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3048000" y="4267200"/>
              <a:ext cx="152400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924800" y="4221088"/>
              <a:ext cx="304800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7620000" y="4267200"/>
              <a:ext cx="145861" cy="125009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 flipH="1">
              <a:off x="6934200" y="4267200"/>
              <a:ext cx="45719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26"/>
            <p:cNvSpPr>
              <a:spLocks noChangeArrowheads="1"/>
            </p:cNvSpPr>
            <p:nvPr/>
          </p:nvSpPr>
          <p:spPr bwMode="auto">
            <a:xfrm>
              <a:off x="6210954" y="4251176"/>
              <a:ext cx="113646" cy="118015"/>
            </a:xfrm>
            <a:prstGeom prst="rect">
              <a:avLst/>
            </a:prstGeom>
            <a:solidFill>
              <a:srgbClr val="FFFF00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858 Grupo"/>
          <p:cNvGrpSpPr/>
          <p:nvPr/>
        </p:nvGrpSpPr>
        <p:grpSpPr>
          <a:xfrm>
            <a:off x="2025824" y="4170784"/>
            <a:ext cx="5272608" cy="914400"/>
            <a:chOff x="2971800" y="4221088"/>
            <a:chExt cx="5272608" cy="914400"/>
          </a:xfrm>
        </p:grpSpPr>
        <p:grpSp>
          <p:nvGrpSpPr>
            <p:cNvPr id="857" name="856 Grupo"/>
            <p:cNvGrpSpPr/>
            <p:nvPr/>
          </p:nvGrpSpPr>
          <p:grpSpPr>
            <a:xfrm>
              <a:off x="2971800" y="4221088"/>
              <a:ext cx="4876800" cy="914400"/>
              <a:chOff x="2971800" y="4221088"/>
              <a:chExt cx="4876800" cy="914400"/>
            </a:xfrm>
          </p:grpSpPr>
          <p:sp>
            <p:nvSpPr>
              <p:cNvPr id="489" name="488 Rectángulo redondeado"/>
              <p:cNvSpPr/>
              <p:nvPr/>
            </p:nvSpPr>
            <p:spPr>
              <a:xfrm>
                <a:off x="2971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489 Rectángulo redondeado"/>
              <p:cNvSpPr/>
              <p:nvPr/>
            </p:nvSpPr>
            <p:spPr>
              <a:xfrm>
                <a:off x="4038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490 Rectángulo redondeado"/>
              <p:cNvSpPr/>
              <p:nvPr/>
            </p:nvSpPr>
            <p:spPr>
              <a:xfrm>
                <a:off x="51816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491 Rectángulo redondeado"/>
              <p:cNvSpPr/>
              <p:nvPr/>
            </p:nvSpPr>
            <p:spPr>
              <a:xfrm>
                <a:off x="60960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492 Rectángulo redondeado"/>
              <p:cNvSpPr/>
              <p:nvPr/>
            </p:nvSpPr>
            <p:spPr>
              <a:xfrm>
                <a:off x="6858000" y="4221088"/>
                <a:ext cx="2286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493 Rectángulo redondeado"/>
              <p:cNvSpPr/>
              <p:nvPr/>
            </p:nvSpPr>
            <p:spPr>
              <a:xfrm>
                <a:off x="7543800" y="4221088"/>
                <a:ext cx="304800" cy="914400"/>
              </a:xfrm>
              <a:prstGeom prst="roundRect">
                <a:avLst/>
              </a:prstGeom>
              <a:solidFill>
                <a:srgbClr val="FF3300">
                  <a:alpha val="4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8" name="857 Rectángulo redondeado"/>
            <p:cNvSpPr/>
            <p:nvPr/>
          </p:nvSpPr>
          <p:spPr>
            <a:xfrm>
              <a:off x="7939608" y="4221088"/>
              <a:ext cx="304800" cy="914400"/>
            </a:xfrm>
            <a:prstGeom prst="roundRect">
              <a:avLst/>
            </a:prstGeom>
            <a:solidFill>
              <a:srgbClr val="FF3300">
                <a:alpha val="4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6" name="865 Grupo"/>
          <p:cNvGrpSpPr/>
          <p:nvPr/>
        </p:nvGrpSpPr>
        <p:grpSpPr>
          <a:xfrm>
            <a:off x="1949624" y="2132856"/>
            <a:ext cx="5410200" cy="504056"/>
            <a:chOff x="2895600" y="2132856"/>
            <a:chExt cx="5410200" cy="504056"/>
          </a:xfrm>
        </p:grpSpPr>
        <p:grpSp>
          <p:nvGrpSpPr>
            <p:cNvPr id="2" name="Group 177"/>
            <p:cNvGrpSpPr>
              <a:grpSpLocks/>
            </p:cNvGrpSpPr>
            <p:nvPr/>
          </p:nvGrpSpPr>
          <p:grpSpPr bwMode="auto">
            <a:xfrm>
              <a:off x="2895600" y="2286000"/>
              <a:ext cx="5410200" cy="152400"/>
              <a:chOff x="2535" y="15338"/>
              <a:chExt cx="7838" cy="71"/>
            </a:xfrm>
          </p:grpSpPr>
          <p:sp>
            <p:nvSpPr>
              <p:cNvPr id="15" name="Rectangle 178"/>
              <p:cNvSpPr>
                <a:spLocks noChangeArrowheads="1"/>
              </p:cNvSpPr>
              <p:nvPr/>
            </p:nvSpPr>
            <p:spPr bwMode="auto">
              <a:xfrm>
                <a:off x="2535" y="15338"/>
                <a:ext cx="7838" cy="71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79"/>
              <p:cNvSpPr>
                <a:spLocks noChangeArrowheads="1"/>
              </p:cNvSpPr>
              <p:nvPr/>
            </p:nvSpPr>
            <p:spPr bwMode="auto">
              <a:xfrm>
                <a:off x="2745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80"/>
              <p:cNvSpPr>
                <a:spLocks noChangeArrowheads="1"/>
              </p:cNvSpPr>
              <p:nvPr/>
            </p:nvSpPr>
            <p:spPr bwMode="auto">
              <a:xfrm>
                <a:off x="4378" y="15338"/>
                <a:ext cx="64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1"/>
              <p:cNvSpPr>
                <a:spLocks noChangeArrowheads="1"/>
              </p:cNvSpPr>
              <p:nvPr/>
            </p:nvSpPr>
            <p:spPr bwMode="auto">
              <a:xfrm>
                <a:off x="5984" y="15338"/>
                <a:ext cx="201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2"/>
              <p:cNvSpPr>
                <a:spLocks noChangeArrowheads="1"/>
              </p:cNvSpPr>
              <p:nvPr/>
            </p:nvSpPr>
            <p:spPr bwMode="auto">
              <a:xfrm>
                <a:off x="7146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3"/>
              <p:cNvSpPr>
                <a:spLocks noChangeArrowheads="1"/>
              </p:cNvSpPr>
              <p:nvPr/>
            </p:nvSpPr>
            <p:spPr bwMode="auto">
              <a:xfrm>
                <a:off x="8420" y="15338"/>
                <a:ext cx="65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84"/>
              <p:cNvSpPr>
                <a:spLocks noChangeArrowheads="1"/>
              </p:cNvSpPr>
              <p:nvPr/>
            </p:nvSpPr>
            <p:spPr bwMode="auto">
              <a:xfrm>
                <a:off x="9391" y="15338"/>
                <a:ext cx="202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5"/>
              <p:cNvSpPr>
                <a:spLocks noChangeArrowheads="1"/>
              </p:cNvSpPr>
              <p:nvPr/>
            </p:nvSpPr>
            <p:spPr bwMode="auto">
              <a:xfrm>
                <a:off x="9834" y="15338"/>
                <a:ext cx="436" cy="71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3" name="862 Rectángulo"/>
            <p:cNvSpPr/>
            <p:nvPr/>
          </p:nvSpPr>
          <p:spPr>
            <a:xfrm>
              <a:off x="4211960" y="2204864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863 Rectángulo"/>
            <p:cNvSpPr/>
            <p:nvPr/>
          </p:nvSpPr>
          <p:spPr>
            <a:xfrm>
              <a:off x="5508104" y="2132856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864 Rectángulo"/>
            <p:cNvSpPr/>
            <p:nvPr/>
          </p:nvSpPr>
          <p:spPr>
            <a:xfrm>
              <a:off x="6372200" y="2276872"/>
              <a:ext cx="7200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7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phas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3"/>
          <p:cNvSpPr/>
          <p:nvPr/>
        </p:nvSpPr>
        <p:spPr>
          <a:xfrm>
            <a:off x="1600200" y="1524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Measuring</a:t>
            </a:r>
            <a:r>
              <a:rPr lang="fr-BE" sz="2400" dirty="0" smtClean="0">
                <a:solidFill>
                  <a:schemeClr val="bg1"/>
                </a:solidFill>
                <a:latin typeface="+mj-lt"/>
              </a:rPr>
              <a:t> variation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9" name="Rectangle 3"/>
          <p:cNvSpPr>
            <a:spLocks noChangeArrowheads="1"/>
          </p:cNvSpPr>
          <p:nvPr/>
        </p:nvSpPr>
        <p:spPr bwMode="auto">
          <a:xfrm>
            <a:off x="1331640" y="1268760"/>
            <a:ext cx="7056784" cy="14401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2" name="651 Rectángulo"/>
          <p:cNvSpPr/>
          <p:nvPr/>
        </p:nvSpPr>
        <p:spPr>
          <a:xfrm>
            <a:off x="323528" y="2492896"/>
            <a:ext cx="1008112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#.vcf</a:t>
            </a: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527" name="68 Grupo"/>
          <p:cNvGrpSpPr/>
          <p:nvPr/>
        </p:nvGrpSpPr>
        <p:grpSpPr>
          <a:xfrm>
            <a:off x="1989770" y="3094856"/>
            <a:ext cx="3302312" cy="838200"/>
            <a:chOff x="2848765" y="2209800"/>
            <a:chExt cx="2101813" cy="3124200"/>
          </a:xfrm>
        </p:grpSpPr>
        <p:sp>
          <p:nvSpPr>
            <p:cNvPr id="655" name="654 Rectángulo"/>
            <p:cNvSpPr/>
            <p:nvPr/>
          </p:nvSpPr>
          <p:spPr>
            <a:xfrm>
              <a:off x="2848765" y="2209800"/>
              <a:ext cx="543567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655 Rectángulo"/>
            <p:cNvSpPr/>
            <p:nvPr/>
          </p:nvSpPr>
          <p:spPr>
            <a:xfrm>
              <a:off x="3438163" y="2209800"/>
              <a:ext cx="412476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656 Rectángulo"/>
            <p:cNvSpPr/>
            <p:nvPr/>
          </p:nvSpPr>
          <p:spPr>
            <a:xfrm>
              <a:off x="4446440" y="2209800"/>
              <a:ext cx="504138" cy="3124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8" name="657 Rectángulo"/>
          <p:cNvSpPr/>
          <p:nvPr/>
        </p:nvSpPr>
        <p:spPr>
          <a:xfrm>
            <a:off x="323528" y="1196752"/>
            <a:ext cx="1022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Reference</a:t>
            </a:r>
            <a:endParaRPr lang="en-US" sz="1600" i="1" dirty="0"/>
          </a:p>
        </p:txBody>
      </p:sp>
      <p:sp>
        <p:nvSpPr>
          <p:cNvPr id="659" name="658 Rectángulo"/>
          <p:cNvSpPr/>
          <p:nvPr/>
        </p:nvSpPr>
        <p:spPr>
          <a:xfrm>
            <a:off x="467544" y="1700808"/>
            <a:ext cx="681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Reads</a:t>
            </a:r>
            <a:endParaRPr lang="en-US" sz="1600" i="1" dirty="0"/>
          </a:p>
        </p:txBody>
      </p:sp>
      <p:sp>
        <p:nvSpPr>
          <p:cNvPr id="662" name="661 Rectángulo"/>
          <p:cNvSpPr/>
          <p:nvPr/>
        </p:nvSpPr>
        <p:spPr>
          <a:xfrm>
            <a:off x="323528" y="3284984"/>
            <a:ext cx="1014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Variations</a:t>
            </a:r>
          </a:p>
        </p:txBody>
      </p:sp>
      <p:grpSp>
        <p:nvGrpSpPr>
          <p:cNvPr id="592" name="413 Grupo"/>
          <p:cNvGrpSpPr/>
          <p:nvPr/>
        </p:nvGrpSpPr>
        <p:grpSpPr>
          <a:xfrm>
            <a:off x="1331640" y="4145057"/>
            <a:ext cx="7344816" cy="508079"/>
            <a:chOff x="2667000" y="5638800"/>
            <a:chExt cx="914400" cy="457200"/>
          </a:xfrm>
        </p:grpSpPr>
        <p:sp>
          <p:nvSpPr>
            <p:cNvPr id="1478" name="Rectangle 3"/>
            <p:cNvSpPr>
              <a:spLocks noChangeArrowheads="1"/>
            </p:cNvSpPr>
            <p:nvPr/>
          </p:nvSpPr>
          <p:spPr bwMode="auto">
            <a:xfrm>
              <a:off x="2667000" y="5638800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9" name="Rectangle 3"/>
            <p:cNvSpPr>
              <a:spLocks noChangeArrowheads="1"/>
            </p:cNvSpPr>
            <p:nvPr/>
          </p:nvSpPr>
          <p:spPr bwMode="auto">
            <a:xfrm>
              <a:off x="2667000" y="596421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0" name="Rectangle 3"/>
            <p:cNvSpPr>
              <a:spLocks noChangeArrowheads="1"/>
            </p:cNvSpPr>
            <p:nvPr/>
          </p:nvSpPr>
          <p:spPr bwMode="auto">
            <a:xfrm>
              <a:off x="2667000" y="5801507"/>
              <a:ext cx="914400" cy="13178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52" name="951 Tabla"/>
          <p:cNvGraphicFramePr>
            <a:graphicFrameLocks noGrp="1"/>
          </p:cNvGraphicFramePr>
          <p:nvPr/>
        </p:nvGraphicFramePr>
        <p:xfrm>
          <a:off x="251520" y="4797152"/>
          <a:ext cx="8568949" cy="1296144"/>
        </p:xfrm>
        <a:graphic>
          <a:graphicData uri="http://schemas.openxmlformats.org/drawingml/2006/table">
            <a:tbl>
              <a:tblPr/>
              <a:tblGrid>
                <a:gridCol w="1080120"/>
                <a:gridCol w="792088"/>
                <a:gridCol w="792088"/>
                <a:gridCol w="688773"/>
                <a:gridCol w="967411"/>
                <a:gridCol w="648072"/>
                <a:gridCol w="864096"/>
                <a:gridCol w="792088"/>
                <a:gridCol w="752011"/>
                <a:gridCol w="1192202"/>
              </a:tblGrid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Position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1-15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16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18-31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33-55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1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56</a:t>
                      </a:r>
                      <a:endParaRPr lang="en-US" sz="1600" b="1" i="1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58-End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Haplotype 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2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AACC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Haplotype 3</a:t>
                      </a:r>
                      <a:endParaRPr lang="en-US" sz="1400" b="1" i="0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cap="small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1" u="none" strike="noStrike" cap="small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…</a:t>
                      </a:r>
                      <a:endParaRPr lang="en-US" sz="2000" b="1" i="1" u="none" strike="noStrike" cap="small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94" name="993 Grupo"/>
          <p:cNvGrpSpPr/>
          <p:nvPr/>
        </p:nvGrpSpPr>
        <p:grpSpPr>
          <a:xfrm>
            <a:off x="1475656" y="1628800"/>
            <a:ext cx="7381328" cy="1008112"/>
            <a:chOff x="2843808" y="1628800"/>
            <a:chExt cx="6013176" cy="1008112"/>
          </a:xfrm>
        </p:grpSpPr>
        <p:grpSp>
          <p:nvGrpSpPr>
            <p:cNvPr id="1462" name="139 Grupo"/>
            <p:cNvGrpSpPr/>
            <p:nvPr/>
          </p:nvGrpSpPr>
          <p:grpSpPr>
            <a:xfrm>
              <a:off x="5436096" y="2348880"/>
              <a:ext cx="1868086" cy="263543"/>
              <a:chOff x="4976414" y="2316321"/>
              <a:chExt cx="1868086" cy="263543"/>
            </a:xfrm>
          </p:grpSpPr>
          <p:sp>
            <p:nvSpPr>
              <p:cNvPr id="477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3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503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4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501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3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5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499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6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497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7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495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9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493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8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28538" b="25582"/>
            <a:stretch>
              <a:fillRect/>
            </a:stretch>
          </p:blipFill>
          <p:spPr bwMode="auto">
            <a:xfrm>
              <a:off x="2843808" y="1628800"/>
              <a:ext cx="6013176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15" name="139 Grupo"/>
            <p:cNvGrpSpPr/>
            <p:nvPr/>
          </p:nvGrpSpPr>
          <p:grpSpPr>
            <a:xfrm>
              <a:off x="4427984" y="2060848"/>
              <a:ext cx="1868086" cy="263543"/>
              <a:chOff x="4976414" y="2316321"/>
              <a:chExt cx="1868086" cy="263543"/>
            </a:xfrm>
          </p:grpSpPr>
          <p:sp>
            <p:nvSpPr>
              <p:cNvPr id="588" name="Rectangle 6"/>
              <p:cNvSpPr>
                <a:spLocks noChangeArrowheads="1"/>
              </p:cNvSpPr>
              <p:nvPr/>
            </p:nvSpPr>
            <p:spPr bwMode="auto">
              <a:xfrm>
                <a:off x="6075823" y="2316321"/>
                <a:ext cx="252591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86"/>
              <p:cNvSpPr>
                <a:spLocks noChangeArrowheads="1"/>
              </p:cNvSpPr>
              <p:nvPr/>
            </p:nvSpPr>
            <p:spPr bwMode="auto">
              <a:xfrm>
                <a:off x="5769927" y="2412155"/>
                <a:ext cx="371315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89"/>
              <p:cNvSpPr>
                <a:spLocks noChangeArrowheads="1"/>
              </p:cNvSpPr>
              <p:nvPr/>
            </p:nvSpPr>
            <p:spPr bwMode="auto">
              <a:xfrm>
                <a:off x="5100590" y="2316321"/>
                <a:ext cx="128416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90"/>
              <p:cNvSpPr>
                <a:spLocks noChangeArrowheads="1"/>
              </p:cNvSpPr>
              <p:nvPr/>
            </p:nvSpPr>
            <p:spPr bwMode="auto">
              <a:xfrm>
                <a:off x="5841404" y="2316321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6" name="Group 91"/>
              <p:cNvGrpSpPr>
                <a:grpSpLocks/>
              </p:cNvGrpSpPr>
              <p:nvPr/>
            </p:nvGrpSpPr>
            <p:grpSpPr bwMode="auto">
              <a:xfrm>
                <a:off x="6386565" y="2316321"/>
                <a:ext cx="371315" cy="68042"/>
                <a:chOff x="7359" y="10643"/>
                <a:chExt cx="613" cy="71"/>
              </a:xfrm>
            </p:grpSpPr>
            <p:sp>
              <p:nvSpPr>
                <p:cNvPr id="614" name="Rectangle 92"/>
                <p:cNvSpPr>
                  <a:spLocks noChangeArrowheads="1"/>
                </p:cNvSpPr>
                <p:nvPr/>
              </p:nvSpPr>
              <p:spPr bwMode="auto">
                <a:xfrm>
                  <a:off x="7359" y="106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Rectangle 93"/>
                <p:cNvSpPr>
                  <a:spLocks noChangeArrowheads="1"/>
                </p:cNvSpPr>
                <p:nvPr/>
              </p:nvSpPr>
              <p:spPr bwMode="auto">
                <a:xfrm>
                  <a:off x="7800" y="106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7" name="Group 101"/>
              <p:cNvGrpSpPr>
                <a:grpSpLocks/>
              </p:cNvGrpSpPr>
              <p:nvPr/>
            </p:nvGrpSpPr>
            <p:grpSpPr bwMode="auto">
              <a:xfrm>
                <a:off x="4976414" y="2412155"/>
                <a:ext cx="371315" cy="68042"/>
                <a:chOff x="5031" y="10743"/>
                <a:chExt cx="613" cy="71"/>
              </a:xfrm>
            </p:grpSpPr>
            <p:sp>
              <p:nvSpPr>
                <p:cNvPr id="612" name="Rectangle 102"/>
                <p:cNvSpPr>
                  <a:spLocks noChangeArrowheads="1"/>
                </p:cNvSpPr>
                <p:nvPr/>
              </p:nvSpPr>
              <p:spPr bwMode="auto">
                <a:xfrm>
                  <a:off x="5031" y="10743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Rectangle 103"/>
                <p:cNvSpPr>
                  <a:spLocks noChangeArrowheads="1"/>
                </p:cNvSpPr>
                <p:nvPr/>
              </p:nvSpPr>
              <p:spPr bwMode="auto">
                <a:xfrm>
                  <a:off x="5236" y="10743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" name="Rectangle 104"/>
              <p:cNvSpPr>
                <a:spLocks noChangeArrowheads="1"/>
              </p:cNvSpPr>
              <p:nvPr/>
            </p:nvSpPr>
            <p:spPr bwMode="auto">
              <a:xfrm>
                <a:off x="5841404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8" name="Group 105"/>
              <p:cNvGrpSpPr>
                <a:grpSpLocks/>
              </p:cNvGrpSpPr>
              <p:nvPr/>
            </p:nvGrpSpPr>
            <p:grpSpPr bwMode="auto">
              <a:xfrm>
                <a:off x="6473185" y="2412155"/>
                <a:ext cx="371315" cy="69959"/>
                <a:chOff x="7502" y="10743"/>
                <a:chExt cx="613" cy="73"/>
              </a:xfrm>
            </p:grpSpPr>
            <p:sp>
              <p:nvSpPr>
                <p:cNvPr id="610" name="Rectangle 106"/>
                <p:cNvSpPr>
                  <a:spLocks noChangeArrowheads="1"/>
                </p:cNvSpPr>
                <p:nvPr/>
              </p:nvSpPr>
              <p:spPr bwMode="auto">
                <a:xfrm>
                  <a:off x="7502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Rectangle 107"/>
                <p:cNvSpPr>
                  <a:spLocks noChangeArrowheads="1"/>
                </p:cNvSpPr>
                <p:nvPr/>
              </p:nvSpPr>
              <p:spPr bwMode="auto">
                <a:xfrm>
                  <a:off x="7800" y="10743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9" name="Group 117"/>
              <p:cNvGrpSpPr>
                <a:grpSpLocks/>
              </p:cNvGrpSpPr>
              <p:nvPr/>
            </p:nvGrpSpPr>
            <p:grpSpPr bwMode="auto">
              <a:xfrm>
                <a:off x="5042440" y="2508947"/>
                <a:ext cx="371315" cy="68042"/>
                <a:chOff x="5140" y="10844"/>
                <a:chExt cx="613" cy="71"/>
              </a:xfrm>
            </p:grpSpPr>
            <p:sp>
              <p:nvSpPr>
                <p:cNvPr id="608" name="Rectangle 118"/>
                <p:cNvSpPr>
                  <a:spLocks noChangeArrowheads="1"/>
                </p:cNvSpPr>
                <p:nvPr/>
              </p:nvSpPr>
              <p:spPr bwMode="auto">
                <a:xfrm>
                  <a:off x="514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36" y="10844"/>
                  <a:ext cx="212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0" name="Group 120"/>
              <p:cNvGrpSpPr>
                <a:grpSpLocks/>
              </p:cNvGrpSpPr>
              <p:nvPr/>
            </p:nvGrpSpPr>
            <p:grpSpPr bwMode="auto">
              <a:xfrm>
                <a:off x="5679067" y="2508947"/>
                <a:ext cx="440369" cy="68042"/>
                <a:chOff x="6191" y="10844"/>
                <a:chExt cx="727" cy="71"/>
              </a:xfrm>
            </p:grpSpPr>
            <p:sp>
              <p:nvSpPr>
                <p:cNvPr id="606" name="Rectangle 121"/>
                <p:cNvSpPr>
                  <a:spLocks noChangeArrowheads="1"/>
                </p:cNvSpPr>
                <p:nvPr/>
              </p:nvSpPr>
              <p:spPr bwMode="auto">
                <a:xfrm>
                  <a:off x="6191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122"/>
                <p:cNvSpPr>
                  <a:spLocks noChangeArrowheads="1"/>
                </p:cNvSpPr>
                <p:nvPr/>
              </p:nvSpPr>
              <p:spPr bwMode="auto">
                <a:xfrm>
                  <a:off x="6459" y="10844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1" name="Group 123"/>
              <p:cNvGrpSpPr>
                <a:grpSpLocks/>
              </p:cNvGrpSpPr>
              <p:nvPr/>
            </p:nvGrpSpPr>
            <p:grpSpPr bwMode="auto">
              <a:xfrm>
                <a:off x="6429572" y="2508947"/>
                <a:ext cx="371315" cy="68042"/>
                <a:chOff x="7430" y="10844"/>
                <a:chExt cx="613" cy="71"/>
              </a:xfrm>
            </p:grpSpPr>
            <p:sp>
              <p:nvSpPr>
                <p:cNvPr id="604" name="Rectangle 124"/>
                <p:cNvSpPr>
                  <a:spLocks noChangeArrowheads="1"/>
                </p:cNvSpPr>
                <p:nvPr/>
              </p:nvSpPr>
              <p:spPr bwMode="auto">
                <a:xfrm>
                  <a:off x="7430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125"/>
                <p:cNvSpPr>
                  <a:spLocks noChangeArrowheads="1"/>
                </p:cNvSpPr>
                <p:nvPr/>
              </p:nvSpPr>
              <p:spPr bwMode="auto">
                <a:xfrm>
                  <a:off x="7800" y="10844"/>
                  <a:ext cx="6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9" name="Rectangle 192"/>
              <p:cNvSpPr>
                <a:spLocks noChangeArrowheads="1"/>
              </p:cNvSpPr>
              <p:nvPr/>
            </p:nvSpPr>
            <p:spPr bwMode="auto">
              <a:xfrm>
                <a:off x="5367113" y="241407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93"/>
              <p:cNvSpPr>
                <a:spLocks noChangeArrowheads="1"/>
              </p:cNvSpPr>
              <p:nvPr/>
            </p:nvSpPr>
            <p:spPr bwMode="auto">
              <a:xfrm>
                <a:off x="5431321" y="2508947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194"/>
              <p:cNvSpPr>
                <a:spLocks noChangeArrowheads="1"/>
              </p:cNvSpPr>
              <p:nvPr/>
            </p:nvSpPr>
            <p:spPr bwMode="auto">
              <a:xfrm>
                <a:off x="5267773" y="2316321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197"/>
              <p:cNvSpPr>
                <a:spLocks noChangeArrowheads="1"/>
              </p:cNvSpPr>
              <p:nvPr/>
            </p:nvSpPr>
            <p:spPr bwMode="auto">
              <a:xfrm>
                <a:off x="6161232" y="2411196"/>
                <a:ext cx="25622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198"/>
              <p:cNvSpPr>
                <a:spLocks noChangeArrowheads="1"/>
              </p:cNvSpPr>
              <p:nvPr/>
            </p:nvSpPr>
            <p:spPr bwMode="auto">
              <a:xfrm>
                <a:off x="6119436" y="2511822"/>
                <a:ext cx="267129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4" name="168 Grupo"/>
            <p:cNvGrpSpPr/>
            <p:nvPr/>
          </p:nvGrpSpPr>
          <p:grpSpPr>
            <a:xfrm>
              <a:off x="7308304" y="2132856"/>
              <a:ext cx="1098198" cy="375669"/>
              <a:chOff x="6800887" y="2315363"/>
              <a:chExt cx="1098198" cy="375669"/>
            </a:xfrm>
          </p:grpSpPr>
          <p:grpSp>
            <p:nvGrpSpPr>
              <p:cNvPr id="1500" name="Group 94"/>
              <p:cNvGrpSpPr>
                <a:grpSpLocks/>
              </p:cNvGrpSpPr>
              <p:nvPr/>
            </p:nvGrpSpPr>
            <p:grpSpPr bwMode="auto">
              <a:xfrm>
                <a:off x="7359981" y="2316321"/>
                <a:ext cx="539104" cy="68042"/>
                <a:chOff x="8966" y="10643"/>
                <a:chExt cx="890" cy="71"/>
              </a:xfrm>
            </p:grpSpPr>
            <p:sp>
              <p:nvSpPr>
                <p:cNvPr id="518" name="Rectangle 95"/>
                <p:cNvSpPr>
                  <a:spLocks noChangeArrowheads="1"/>
                </p:cNvSpPr>
                <p:nvPr/>
              </p:nvSpPr>
              <p:spPr bwMode="auto">
                <a:xfrm>
                  <a:off x="8966" y="10643"/>
                  <a:ext cx="890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Rectangle 96"/>
                <p:cNvSpPr>
                  <a:spLocks noChangeArrowheads="1"/>
                </p:cNvSpPr>
                <p:nvPr/>
              </p:nvSpPr>
              <p:spPr bwMode="auto">
                <a:xfrm>
                  <a:off x="9289" y="10643"/>
                  <a:ext cx="459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04" name="Group 108"/>
              <p:cNvGrpSpPr>
                <a:grpSpLocks/>
              </p:cNvGrpSpPr>
              <p:nvPr/>
            </p:nvGrpSpPr>
            <p:grpSpPr bwMode="auto">
              <a:xfrm>
                <a:off x="7070439" y="2621073"/>
                <a:ext cx="371315" cy="69959"/>
                <a:chOff x="8491" y="10743"/>
                <a:chExt cx="613" cy="73"/>
              </a:xfrm>
            </p:grpSpPr>
            <p:sp>
              <p:nvSpPr>
                <p:cNvPr id="516" name="Rectangle 109"/>
                <p:cNvSpPr>
                  <a:spLocks noChangeArrowheads="1"/>
                </p:cNvSpPr>
                <p:nvPr/>
              </p:nvSpPr>
              <p:spPr bwMode="auto">
                <a:xfrm>
                  <a:off x="8491" y="10745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Rectangle 110"/>
                <p:cNvSpPr>
                  <a:spLocks noChangeArrowheads="1"/>
                </p:cNvSpPr>
                <p:nvPr/>
              </p:nvSpPr>
              <p:spPr bwMode="auto">
                <a:xfrm>
                  <a:off x="8822" y="10743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8" name="Rectangle 111"/>
              <p:cNvSpPr>
                <a:spLocks noChangeArrowheads="1"/>
              </p:cNvSpPr>
              <p:nvPr/>
            </p:nvSpPr>
            <p:spPr bwMode="auto">
              <a:xfrm>
                <a:off x="7555633" y="2412155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26"/>
              <p:cNvSpPr>
                <a:spLocks noChangeArrowheads="1"/>
              </p:cNvSpPr>
              <p:nvPr/>
            </p:nvSpPr>
            <p:spPr bwMode="auto">
              <a:xfrm>
                <a:off x="7555633" y="2508947"/>
                <a:ext cx="278032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05" name="Group 136"/>
              <p:cNvGrpSpPr>
                <a:grpSpLocks/>
              </p:cNvGrpSpPr>
              <p:nvPr/>
            </p:nvGrpSpPr>
            <p:grpSpPr bwMode="auto">
              <a:xfrm>
                <a:off x="6899622" y="2507989"/>
                <a:ext cx="459753" cy="68042"/>
                <a:chOff x="8276" y="10844"/>
                <a:chExt cx="759" cy="71"/>
              </a:xfrm>
            </p:grpSpPr>
            <p:sp>
              <p:nvSpPr>
                <p:cNvPr id="514" name="Rectangle 137"/>
                <p:cNvSpPr>
                  <a:spLocks noChangeArrowheads="1"/>
                </p:cNvSpPr>
                <p:nvPr/>
              </p:nvSpPr>
              <p:spPr bwMode="auto">
                <a:xfrm>
                  <a:off x="8822" y="10844"/>
                  <a:ext cx="213" cy="71"/>
                </a:xfrm>
                <a:prstGeom prst="rect">
                  <a:avLst/>
                </a:prstGeom>
                <a:solidFill>
                  <a:srgbClr val="F79646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Rectangle 138"/>
                <p:cNvSpPr>
                  <a:spLocks noChangeArrowheads="1"/>
                </p:cNvSpPr>
                <p:nvPr/>
              </p:nvSpPr>
              <p:spPr bwMode="auto">
                <a:xfrm>
                  <a:off x="8276" y="10844"/>
                  <a:ext cx="613" cy="71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1" name="Rectangle 199"/>
              <p:cNvSpPr>
                <a:spLocks noChangeArrowheads="1"/>
              </p:cNvSpPr>
              <p:nvPr/>
            </p:nvSpPr>
            <p:spPr bwMode="auto">
              <a:xfrm>
                <a:off x="7270938" y="2315363"/>
                <a:ext cx="129021" cy="68042"/>
              </a:xfrm>
              <a:prstGeom prst="rect">
                <a:avLst/>
              </a:prstGeom>
              <a:solidFill>
                <a:srgbClr val="F79646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200"/>
              <p:cNvSpPr>
                <a:spLocks noChangeArrowheads="1"/>
              </p:cNvSpPr>
              <p:nvPr/>
            </p:nvSpPr>
            <p:spPr bwMode="auto">
              <a:xfrm>
                <a:off x="6800887" y="2315363"/>
                <a:ext cx="429466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201"/>
              <p:cNvSpPr>
                <a:spLocks noChangeArrowheads="1"/>
              </p:cNvSpPr>
              <p:nvPr/>
            </p:nvSpPr>
            <p:spPr bwMode="auto">
              <a:xfrm>
                <a:off x="6958984" y="2411196"/>
                <a:ext cx="311953" cy="68042"/>
              </a:xfrm>
              <a:prstGeom prst="rect">
                <a:avLst/>
              </a:prstGeom>
              <a:solidFill>
                <a:srgbClr val="C0504D"/>
              </a:solid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9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4295" t="70596" r="55913" b="26537"/>
            <a:stretch>
              <a:fillRect/>
            </a:stretch>
          </p:blipFill>
          <p:spPr bwMode="auto">
            <a:xfrm>
              <a:off x="2843808" y="2204864"/>
              <a:ext cx="158417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95" name="1094 Grupo"/>
          <p:cNvGrpSpPr/>
          <p:nvPr/>
        </p:nvGrpSpPr>
        <p:grpSpPr>
          <a:xfrm>
            <a:off x="6084169" y="3094856"/>
            <a:ext cx="1440159" cy="838200"/>
            <a:chOff x="6084169" y="2924944"/>
            <a:chExt cx="1440159" cy="838200"/>
          </a:xfrm>
        </p:grpSpPr>
        <p:sp>
          <p:nvSpPr>
            <p:cNvPr id="995" name="994 Rectángulo"/>
            <p:cNvSpPr/>
            <p:nvPr/>
          </p:nvSpPr>
          <p:spPr>
            <a:xfrm>
              <a:off x="6084169" y="2924944"/>
              <a:ext cx="720080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995 Rectángulo"/>
            <p:cNvSpPr/>
            <p:nvPr/>
          </p:nvSpPr>
          <p:spPr>
            <a:xfrm>
              <a:off x="6876256" y="2924944"/>
              <a:ext cx="648072" cy="838200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2" name="1001 Grupo"/>
          <p:cNvGrpSpPr/>
          <p:nvPr/>
        </p:nvGrpSpPr>
        <p:grpSpPr>
          <a:xfrm>
            <a:off x="2123728" y="4145057"/>
            <a:ext cx="5353472" cy="508078"/>
            <a:chOff x="2123728" y="3933056"/>
            <a:chExt cx="5353472" cy="508078"/>
          </a:xfrm>
        </p:grpSpPr>
        <p:grpSp>
          <p:nvGrpSpPr>
            <p:cNvPr id="597" name="1483 Grupo"/>
            <p:cNvGrpSpPr/>
            <p:nvPr/>
          </p:nvGrpSpPr>
          <p:grpSpPr>
            <a:xfrm>
              <a:off x="2123728" y="3933056"/>
              <a:ext cx="5353073" cy="508078"/>
              <a:chOff x="2754461" y="5899089"/>
              <a:chExt cx="3493379" cy="508078"/>
            </a:xfrm>
          </p:grpSpPr>
          <p:sp>
            <p:nvSpPr>
              <p:cNvPr id="1485" name="Rectangle 3"/>
              <p:cNvSpPr>
                <a:spLocks noChangeArrowheads="1"/>
              </p:cNvSpPr>
              <p:nvPr/>
            </p:nvSpPr>
            <p:spPr bwMode="auto">
              <a:xfrm>
                <a:off x="2754461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86" name="Rectangle 3"/>
              <p:cNvSpPr>
                <a:spLocks noChangeArrowheads="1"/>
              </p:cNvSpPr>
              <p:nvPr/>
            </p:nvSpPr>
            <p:spPr bwMode="auto">
              <a:xfrm>
                <a:off x="2754461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3"/>
              <p:cNvSpPr>
                <a:spLocks noChangeArrowheads="1"/>
              </p:cNvSpPr>
              <p:nvPr/>
            </p:nvSpPr>
            <p:spPr bwMode="auto">
              <a:xfrm>
                <a:off x="2754461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8" name="Rectangle 3"/>
              <p:cNvSpPr>
                <a:spLocks noChangeArrowheads="1"/>
              </p:cNvSpPr>
              <p:nvPr/>
            </p:nvSpPr>
            <p:spPr bwMode="auto">
              <a:xfrm>
                <a:off x="3271372" y="5899089"/>
                <a:ext cx="422927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3"/>
              <p:cNvSpPr>
                <a:spLocks noChangeArrowheads="1"/>
              </p:cNvSpPr>
              <p:nvPr/>
            </p:nvSpPr>
            <p:spPr bwMode="auto">
              <a:xfrm>
                <a:off x="3271372" y="6077783"/>
                <a:ext cx="422927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0" name="Rectangle 3"/>
              <p:cNvSpPr>
                <a:spLocks noChangeArrowheads="1"/>
              </p:cNvSpPr>
              <p:nvPr/>
            </p:nvSpPr>
            <p:spPr bwMode="auto">
              <a:xfrm>
                <a:off x="3271372" y="6260719"/>
                <a:ext cx="422927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3"/>
              <p:cNvSpPr>
                <a:spLocks noChangeArrowheads="1"/>
              </p:cNvSpPr>
              <p:nvPr/>
            </p:nvSpPr>
            <p:spPr bwMode="auto">
              <a:xfrm>
                <a:off x="4374917" y="5899089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3"/>
              <p:cNvSpPr>
                <a:spLocks noChangeArrowheads="1"/>
              </p:cNvSpPr>
              <p:nvPr/>
            </p:nvSpPr>
            <p:spPr bwMode="auto">
              <a:xfrm>
                <a:off x="4372277" y="6077783"/>
                <a:ext cx="308853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3"/>
              <p:cNvSpPr>
                <a:spLocks noChangeArrowheads="1"/>
              </p:cNvSpPr>
              <p:nvPr/>
            </p:nvSpPr>
            <p:spPr bwMode="auto">
              <a:xfrm>
                <a:off x="4374917" y="6260719"/>
                <a:ext cx="308853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4" name="Rectangle 3"/>
              <p:cNvSpPr>
                <a:spLocks noChangeArrowheads="1"/>
              </p:cNvSpPr>
              <p:nvPr/>
            </p:nvSpPr>
            <p:spPr bwMode="auto">
              <a:xfrm>
                <a:off x="5339017" y="5899089"/>
                <a:ext cx="469919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5" name="Rectangle 3"/>
              <p:cNvSpPr>
                <a:spLocks noChangeArrowheads="1"/>
              </p:cNvSpPr>
              <p:nvPr/>
            </p:nvSpPr>
            <p:spPr bwMode="auto">
              <a:xfrm>
                <a:off x="5339017" y="6077783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3"/>
              <p:cNvSpPr>
                <a:spLocks noChangeArrowheads="1"/>
              </p:cNvSpPr>
              <p:nvPr/>
            </p:nvSpPr>
            <p:spPr bwMode="auto">
              <a:xfrm>
                <a:off x="5339017" y="6260719"/>
                <a:ext cx="469919" cy="1464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3"/>
              <p:cNvSpPr>
                <a:spLocks noChangeArrowheads="1"/>
              </p:cNvSpPr>
              <p:nvPr/>
            </p:nvSpPr>
            <p:spPr bwMode="auto">
              <a:xfrm>
                <a:off x="5979616" y="5899089"/>
                <a:ext cx="268224" cy="1464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3"/>
              <p:cNvSpPr>
                <a:spLocks noChangeArrowheads="1"/>
              </p:cNvSpPr>
              <p:nvPr/>
            </p:nvSpPr>
            <p:spPr bwMode="auto">
              <a:xfrm>
                <a:off x="5979616" y="6256697"/>
                <a:ext cx="268224" cy="1464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01" name="Rectangle 3"/>
            <p:cNvSpPr>
              <a:spLocks noChangeArrowheads="1"/>
            </p:cNvSpPr>
            <p:nvPr/>
          </p:nvSpPr>
          <p:spPr bwMode="auto">
            <a:xfrm>
              <a:off x="7066800" y="4111200"/>
              <a:ext cx="410400" cy="1464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089" name="1088 Rectángulo"/>
          <p:cNvSpPr/>
          <p:nvPr/>
        </p:nvSpPr>
        <p:spPr>
          <a:xfrm>
            <a:off x="467544" y="4090734"/>
            <a:ext cx="813043" cy="274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fr-BE" sz="1400" dirty="0" smtClean="0"/>
              <a:t>Ploidy=3</a:t>
            </a:r>
            <a:endParaRPr lang="en-US" sz="1400" i="1" dirty="0"/>
          </a:p>
        </p:txBody>
      </p:sp>
      <p:sp>
        <p:nvSpPr>
          <p:cNvPr id="1090" name="1089 CuadroTexto"/>
          <p:cNvSpPr txBox="1"/>
          <p:nvPr/>
        </p:nvSpPr>
        <p:spPr>
          <a:xfrm>
            <a:off x="1907704" y="3081734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AACC</a:t>
            </a:r>
            <a:r>
              <a:rPr lang="en-US" sz="900" dirty="0" smtClean="0"/>
              <a:t>   </a:t>
            </a:r>
            <a:r>
              <a:rPr lang="en-US" dirty="0" smtClean="0"/>
              <a:t>0.6   </a:t>
            </a:r>
            <a:r>
              <a:rPr lang="en-US" sz="1600" dirty="0" smtClean="0"/>
              <a:t>C</a:t>
            </a:r>
            <a:r>
              <a:rPr lang="en-US" dirty="0" smtClean="0"/>
              <a:t>   0.3	              </a:t>
            </a:r>
            <a:r>
              <a:rPr lang="en-US" sz="1600" dirty="0" smtClean="0"/>
              <a:t>CCA</a:t>
            </a:r>
            <a:r>
              <a:rPr lang="en-US" sz="1400" dirty="0" smtClean="0"/>
              <a:t>  </a:t>
            </a:r>
            <a:r>
              <a:rPr lang="en-US" dirty="0" smtClean="0"/>
              <a:t>0.6	</a:t>
            </a:r>
            <a:r>
              <a:rPr lang="en-US" sz="1400" dirty="0" smtClean="0"/>
              <a:t>            </a:t>
            </a:r>
            <a:r>
              <a:rPr lang="en-US" sz="1600" dirty="0" smtClean="0"/>
              <a:t>T-    </a:t>
            </a:r>
            <a:r>
              <a:rPr lang="en-US" dirty="0" smtClean="0"/>
              <a:t>0.3    -   0.3              </a:t>
            </a:r>
          </a:p>
          <a:p>
            <a:r>
              <a:rPr lang="en-US" dirty="0" smtClean="0"/>
              <a:t> </a:t>
            </a:r>
            <a:r>
              <a:rPr lang="en-US" sz="1600" dirty="0" smtClean="0"/>
              <a:t>A-</a:t>
            </a:r>
            <a:r>
              <a:rPr lang="en-US" dirty="0" smtClean="0"/>
              <a:t>      0.3   </a:t>
            </a:r>
            <a:r>
              <a:rPr lang="en-US" sz="1600" dirty="0" smtClean="0"/>
              <a:t>A</a:t>
            </a:r>
            <a:r>
              <a:rPr lang="en-US" dirty="0" smtClean="0"/>
              <a:t>   0.3	              </a:t>
            </a:r>
            <a:r>
              <a:rPr lang="en-US" sz="1600" dirty="0" smtClean="0"/>
              <a:t>C       </a:t>
            </a:r>
            <a:r>
              <a:rPr lang="en-US" dirty="0" smtClean="0"/>
              <a:t>0.3</a:t>
            </a:r>
            <a:r>
              <a:rPr lang="en-US" sz="1600" dirty="0" smtClean="0"/>
              <a:t>	          </a:t>
            </a:r>
            <a:r>
              <a:rPr lang="en-US" sz="1600" dirty="0" smtClean="0">
                <a:solidFill>
                  <a:srgbClr val="FF0000"/>
                </a:solidFill>
              </a:rPr>
              <a:t>G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A   </a:t>
            </a:r>
            <a:r>
              <a:rPr lang="en-US" dirty="0" smtClean="0"/>
              <a:t>0.4</a:t>
            </a:r>
          </a:p>
          <a:p>
            <a:r>
              <a:rPr lang="en-US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       0.1</a:t>
            </a:r>
            <a:r>
              <a:rPr lang="en-US" dirty="0" smtClean="0"/>
              <a:t>    -   0.4 	              </a:t>
            </a:r>
            <a:r>
              <a:rPr lang="en-US" sz="1600" dirty="0" smtClean="0">
                <a:solidFill>
                  <a:srgbClr val="FF0000"/>
                </a:solidFill>
              </a:rPr>
              <a:t>T       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  <a:r>
              <a:rPr lang="en-US" sz="1600" dirty="0" smtClean="0"/>
              <a:t>          </a:t>
            </a:r>
            <a:r>
              <a:rPr lang="en-US" dirty="0" smtClean="0"/>
              <a:t>       </a:t>
            </a:r>
            <a:r>
              <a:rPr lang="en-US" sz="1600" dirty="0" smtClean="0"/>
              <a:t> TA   </a:t>
            </a:r>
            <a:r>
              <a:rPr lang="en-US" dirty="0" smtClean="0"/>
              <a:t>0.6</a:t>
            </a:r>
            <a:r>
              <a:rPr lang="en-US" sz="1600" dirty="0" smtClean="0"/>
              <a:t>    C   </a:t>
            </a:r>
            <a:r>
              <a:rPr lang="en-US" dirty="0" smtClean="0"/>
              <a:t>0.3</a:t>
            </a:r>
          </a:p>
        </p:txBody>
      </p:sp>
      <p:sp>
        <p:nvSpPr>
          <p:cNvPr id="1099" name="1098 Rectángulo"/>
          <p:cNvSpPr/>
          <p:nvPr/>
        </p:nvSpPr>
        <p:spPr>
          <a:xfrm>
            <a:off x="323528" y="2780928"/>
            <a:ext cx="762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600" dirty="0" smtClean="0"/>
              <a:t>Positions</a:t>
            </a:r>
            <a:r>
              <a:rPr lang="fr-BE" dirty="0" smtClean="0"/>
              <a:t>     0     …   </a:t>
            </a:r>
            <a:r>
              <a:rPr lang="fr-BE" sz="1600" dirty="0" smtClean="0"/>
              <a:t>    16              17             …               32             …              56           57       …  </a:t>
            </a:r>
            <a:endParaRPr lang="en-US" dirty="0"/>
          </a:p>
        </p:txBody>
      </p:sp>
      <p:sp>
        <p:nvSpPr>
          <p:cNvPr id="116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 l="33237" t="16800" r="13601" b="16001"/>
          <a:stretch>
            <a:fillRect/>
          </a:stretch>
        </p:blipFill>
        <p:spPr bwMode="auto">
          <a:xfrm>
            <a:off x="179512" y="3501008"/>
            <a:ext cx="3887324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3" name="Picture 1"/>
          <p:cNvPicPr>
            <a:picLocks noChangeAspect="1" noChangeArrowheads="1"/>
          </p:cNvPicPr>
          <p:nvPr/>
        </p:nvPicPr>
        <p:blipFill>
          <a:blip r:embed="rId3" cstate="print"/>
          <a:srcRect l="33254" t="16480" r="13301" b="18841"/>
          <a:stretch>
            <a:fillRect/>
          </a:stretch>
        </p:blipFill>
        <p:spPr bwMode="auto">
          <a:xfrm>
            <a:off x="5004048" y="980728"/>
            <a:ext cx="3966295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101 CuadroTexto"/>
          <p:cNvSpPr txBox="1"/>
          <p:nvPr/>
        </p:nvSpPr>
        <p:spPr>
          <a:xfrm>
            <a:off x="4248472" y="4293096"/>
            <a:ext cx="507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criteria should we use to define the colors?</a:t>
            </a:r>
            <a:endParaRPr lang="en-US" dirty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 cstate="print"/>
          <a:srcRect l="28782" t="25251" r="15109" b="22249"/>
          <a:stretch>
            <a:fillRect/>
          </a:stretch>
        </p:blipFill>
        <p:spPr bwMode="auto">
          <a:xfrm>
            <a:off x="251520" y="1052736"/>
            <a:ext cx="4104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CustomShape 1"/>
          <p:cNvSpPr/>
          <p:nvPr/>
        </p:nvSpPr>
        <p:spPr>
          <a:xfrm>
            <a:off x="683568" y="228600"/>
            <a:ext cx="8460432" cy="752128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1966497" y="380727"/>
            <a:ext cx="6671323" cy="455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</a:rPr>
              <a:t>Next step : Phasing</a:t>
            </a:r>
            <a:endParaRPr sz="2000" dirty="0"/>
          </a:p>
        </p:txBody>
      </p:sp>
      <p:sp>
        <p:nvSpPr>
          <p:cNvPr id="107" name="106 CuadroTexto"/>
          <p:cNvSpPr txBox="1"/>
          <p:nvPr/>
        </p:nvSpPr>
        <p:spPr>
          <a:xfrm>
            <a:off x="4283968" y="47158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reads=optimization problem</a:t>
            </a:r>
            <a:endParaRPr lang="en-US" dirty="0"/>
          </a:p>
        </p:txBody>
      </p:sp>
      <p:sp>
        <p:nvSpPr>
          <p:cNvPr id="108" name="107 CuadroTexto"/>
          <p:cNvSpPr txBox="1"/>
          <p:nvPr/>
        </p:nvSpPr>
        <p:spPr>
          <a:xfrm>
            <a:off x="4283968" y="514790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Remains harder to solve with high ploidy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7" grpId="0"/>
      <p:bldP spid="10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28600" y="228600"/>
            <a:ext cx="8915400" cy="753480"/>
          </a:xfrm>
          <a:prstGeom prst="rect">
            <a:avLst/>
          </a:prstGeom>
          <a:solidFill>
            <a:srgbClr val="0FA1E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1600200" y="381000"/>
            <a:ext cx="7030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Thank you…!!</a:t>
            </a:r>
            <a:endParaRPr dirty="0"/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539552" y="1822920"/>
            <a:ext cx="2448272" cy="26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TUDelft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Thomas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Abeel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Marcel van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den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Broek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Marcel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Reinders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Sjoerd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Huisman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Tom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Mokveld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5 Imagen" descr="TuDelf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5805264"/>
            <a:ext cx="1437007" cy="884312"/>
          </a:xfrm>
          <a:prstGeom prst="rect">
            <a:avLst/>
          </a:prstGeom>
        </p:spPr>
      </p:pic>
      <p:pic>
        <p:nvPicPr>
          <p:cNvPr id="7" name="6 Imagen" descr="liacsLogo.jpg"/>
          <p:cNvPicPr>
            <a:picLocks noChangeAspect="1"/>
          </p:cNvPicPr>
          <p:nvPr/>
        </p:nvPicPr>
        <p:blipFill>
          <a:blip r:embed="rId4" cstate="print"/>
          <a:srcRect t="25978" b="21149"/>
          <a:stretch>
            <a:fillRect/>
          </a:stretch>
        </p:blipFill>
        <p:spPr>
          <a:xfrm>
            <a:off x="5076056" y="5877272"/>
            <a:ext cx="1926226" cy="720080"/>
          </a:xfrm>
          <a:prstGeom prst="rect">
            <a:avLst/>
          </a:prstGeom>
        </p:spPr>
      </p:pic>
      <p:pic>
        <p:nvPicPr>
          <p:cNvPr id="8" name="7 Imagen" descr="universiteit-leiden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0646" y="5805264"/>
            <a:ext cx="1771834" cy="783150"/>
          </a:xfrm>
          <a:prstGeom prst="rect">
            <a:avLst/>
          </a:prstGeom>
        </p:spPr>
      </p:pic>
      <p:sp>
        <p:nvSpPr>
          <p:cNvPr id="9" name="2 Subtítulo"/>
          <p:cNvSpPr txBox="1">
            <a:spLocks/>
          </p:cNvSpPr>
          <p:nvPr/>
        </p:nvSpPr>
        <p:spPr>
          <a:xfrm>
            <a:off x="5652120" y="1822920"/>
            <a:ext cx="2448272" cy="26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Leiden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Erwin Bakker</a:t>
            </a: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pileEdgedpieces2.jpg"/>
          <p:cNvPicPr>
            <a:picLocks noChangeAspect="1"/>
          </p:cNvPicPr>
          <p:nvPr/>
        </p:nvPicPr>
        <p:blipFill>
          <a:blip r:embed="rId3" cstate="print"/>
          <a:srcRect t="44241" r="25189" b="13730"/>
          <a:stretch>
            <a:fillRect/>
          </a:stretch>
        </p:blipFill>
        <p:spPr>
          <a:xfrm>
            <a:off x="4860032" y="5445224"/>
            <a:ext cx="2736304" cy="1368152"/>
          </a:xfrm>
          <a:prstGeom prst="rect">
            <a:avLst/>
          </a:prstGeom>
        </p:spPr>
      </p:pic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Arial"/>
                </a:rPr>
                <a:t>Bioinformatics: </a:t>
              </a:r>
              <a:r>
                <a:rPr lang="en-US" sz="2000" dirty="0" smtClean="0">
                  <a:solidFill>
                    <a:schemeClr val="bg1"/>
                  </a:solidFill>
                </a:rPr>
                <a:t>Solving complex genetic puzzles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361" name="4 Imagen" descr="warhol-marilynCover.jpg"/>
          <p:cNvPicPr/>
          <p:nvPr/>
        </p:nvPicPr>
        <p:blipFill>
          <a:blip r:embed="rId4" cstate="print"/>
          <a:srcRect l="33365"/>
          <a:stretch>
            <a:fillRect/>
          </a:stretch>
        </p:blipFill>
        <p:spPr>
          <a:xfrm>
            <a:off x="1331640" y="1707521"/>
            <a:ext cx="4017480" cy="4025735"/>
          </a:xfrm>
          <a:prstGeom prst="rect">
            <a:avLst/>
          </a:prstGeom>
        </p:spPr>
      </p:pic>
      <p:pic>
        <p:nvPicPr>
          <p:cNvPr id="364" name="66 Imagen" descr="puzzleEye.jpg"/>
          <p:cNvPicPr/>
          <p:nvPr/>
        </p:nvPicPr>
        <p:blipFill>
          <a:blip r:embed="rId5" cstate="print"/>
          <a:stretch>
            <a:fillRect/>
          </a:stretch>
        </p:blipFill>
        <p:spPr>
          <a:xfrm rot="20860950">
            <a:off x="5220284" y="5378265"/>
            <a:ext cx="416111" cy="378988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5364088" y="1700808"/>
            <a:ext cx="2016224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5220072" y="1988840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entury" pitchFamily="18" charset="0"/>
              </a:rPr>
              <a:t>…?</a:t>
            </a:r>
            <a:endParaRPr lang="en-US" sz="96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86 Grupo"/>
          <p:cNvGrpSpPr/>
          <p:nvPr/>
        </p:nvGrpSpPr>
        <p:grpSpPr>
          <a:xfrm>
            <a:off x="1043608" y="2420888"/>
            <a:ext cx="7848872" cy="3116539"/>
            <a:chOff x="240923" y="2590800"/>
            <a:chExt cx="8761531" cy="3352800"/>
          </a:xfrm>
        </p:grpSpPr>
        <p:grpSp>
          <p:nvGrpSpPr>
            <p:cNvPr id="3" name="34 Grupo"/>
            <p:cNvGrpSpPr/>
            <p:nvPr/>
          </p:nvGrpSpPr>
          <p:grpSpPr>
            <a:xfrm>
              <a:off x="5954454" y="2590800"/>
              <a:ext cx="3048000" cy="3352800"/>
              <a:chOff x="6106854" y="2362200"/>
              <a:chExt cx="3048000" cy="3352800"/>
            </a:xfrm>
          </p:grpSpPr>
          <p:pic>
            <p:nvPicPr>
              <p:cNvPr id="22" name="21 Imagen" descr="ploidy.png"/>
              <p:cNvPicPr>
                <a:picLocks noChangeAspect="1"/>
              </p:cNvPicPr>
              <p:nvPr/>
            </p:nvPicPr>
            <p:blipFill>
              <a:blip r:embed="rId3" cstate="print"/>
              <a:srcRect l="67926" r="-1889"/>
              <a:stretch>
                <a:fillRect/>
              </a:stretch>
            </p:blipFill>
            <p:spPr>
              <a:xfrm>
                <a:off x="6263629" y="2362200"/>
                <a:ext cx="2286000" cy="2514600"/>
              </a:xfrm>
              <a:prstGeom prst="rect">
                <a:avLst/>
              </a:prstGeom>
            </p:spPr>
          </p:pic>
          <p:sp>
            <p:nvSpPr>
              <p:cNvPr id="26" name="25 CuadroTexto"/>
              <p:cNvSpPr txBox="1"/>
              <p:nvPr/>
            </p:nvSpPr>
            <p:spPr>
              <a:xfrm>
                <a:off x="6106854" y="5015955"/>
                <a:ext cx="3048000" cy="69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Different sets for each chromosome</a:t>
                </a:r>
                <a:endParaRPr lang="en-US" sz="1200" b="1" dirty="0"/>
              </a:p>
            </p:txBody>
          </p:sp>
        </p:grpSp>
        <p:grpSp>
          <p:nvGrpSpPr>
            <p:cNvPr id="4" name="31 Grupo"/>
            <p:cNvGrpSpPr/>
            <p:nvPr/>
          </p:nvGrpSpPr>
          <p:grpSpPr>
            <a:xfrm>
              <a:off x="3099307" y="2590800"/>
              <a:ext cx="2286001" cy="3352800"/>
              <a:chOff x="2987340" y="1981200"/>
              <a:chExt cx="1371599" cy="2138065"/>
            </a:xfrm>
          </p:grpSpPr>
          <p:sp>
            <p:nvSpPr>
              <p:cNvPr id="25" name="24 CuadroTexto"/>
              <p:cNvSpPr txBox="1"/>
              <p:nvPr/>
            </p:nvSpPr>
            <p:spPr>
              <a:xfrm>
                <a:off x="2987340" y="3657600"/>
                <a:ext cx="1371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 sets of chromosomes</a:t>
                </a:r>
                <a:endParaRPr lang="en-US" sz="1200" b="1" dirty="0"/>
              </a:p>
            </p:txBody>
          </p:sp>
          <p:grpSp>
            <p:nvGrpSpPr>
              <p:cNvPr id="5" name="31 Grupo"/>
              <p:cNvGrpSpPr/>
              <p:nvPr/>
            </p:nvGrpSpPr>
            <p:grpSpPr>
              <a:xfrm>
                <a:off x="2987340" y="1981200"/>
                <a:ext cx="1295399" cy="1578303"/>
                <a:chOff x="2987340" y="1981200"/>
                <a:chExt cx="1295399" cy="1578303"/>
              </a:xfrm>
            </p:grpSpPr>
            <p:pic>
              <p:nvPicPr>
                <p:cNvPr id="20" name="19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r="67924"/>
                <a:stretch>
                  <a:fillRect/>
                </a:stretch>
              </p:blipFill>
              <p:spPr>
                <a:xfrm>
                  <a:off x="2987340" y="1981200"/>
                  <a:ext cx="1295399" cy="1578303"/>
                </a:xfrm>
                <a:prstGeom prst="rect">
                  <a:avLst/>
                </a:prstGeom>
              </p:spPr>
            </p:pic>
            <p:pic>
              <p:nvPicPr>
                <p:cNvPr id="29" name="2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 b="80688"/>
                <a:stretch>
                  <a:fillRect/>
                </a:stretch>
              </p:blipFill>
              <p:spPr>
                <a:xfrm>
                  <a:off x="3153224" y="1981200"/>
                  <a:ext cx="1066799" cy="304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30 Grupo"/>
            <p:cNvGrpSpPr/>
            <p:nvPr/>
          </p:nvGrpSpPr>
          <p:grpSpPr>
            <a:xfrm>
              <a:off x="240923" y="2590801"/>
              <a:ext cx="1848763" cy="2877591"/>
              <a:chOff x="1007587" y="1981200"/>
              <a:chExt cx="1073475" cy="1835026"/>
            </a:xfrm>
          </p:grpSpPr>
          <p:sp>
            <p:nvSpPr>
              <p:cNvPr id="24" name="23 CuadroTexto"/>
              <p:cNvSpPr txBox="1"/>
              <p:nvPr/>
            </p:nvSpPr>
            <p:spPr>
              <a:xfrm>
                <a:off x="1007587" y="3626194"/>
                <a:ext cx="1073475" cy="19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 set of chromosomes</a:t>
                </a:r>
                <a:endParaRPr lang="en-US" sz="1200" b="1" dirty="0"/>
              </a:p>
            </p:txBody>
          </p:sp>
          <p:grpSp>
            <p:nvGrpSpPr>
              <p:cNvPr id="7" name="29 Grupo"/>
              <p:cNvGrpSpPr/>
              <p:nvPr/>
            </p:nvGrpSpPr>
            <p:grpSpPr>
              <a:xfrm>
                <a:off x="1007587" y="1981200"/>
                <a:ext cx="1073475" cy="1578303"/>
                <a:chOff x="1007587" y="1981200"/>
                <a:chExt cx="1073475" cy="1578303"/>
              </a:xfrm>
            </p:grpSpPr>
            <p:pic>
              <p:nvPicPr>
                <p:cNvPr id="21" name="20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39623" r="33961"/>
                <a:stretch>
                  <a:fillRect/>
                </a:stretch>
              </p:blipFill>
              <p:spPr>
                <a:xfrm>
                  <a:off x="1014262" y="1981200"/>
                  <a:ext cx="1066800" cy="1578303"/>
                </a:xfrm>
                <a:prstGeom prst="rect">
                  <a:avLst/>
                </a:prstGeom>
              </p:spPr>
            </p:pic>
            <p:pic>
              <p:nvPicPr>
                <p:cNvPr id="19" name="18 Imagen" descr="ploidy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 l="5660" r="67924" b="80688"/>
                <a:stretch>
                  <a:fillRect/>
                </a:stretch>
              </p:blipFill>
              <p:spPr>
                <a:xfrm>
                  <a:off x="1007587" y="1987588"/>
                  <a:ext cx="1066800" cy="304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5" name="CustomShape 2"/>
          <p:cNvSpPr/>
          <p:nvPr/>
        </p:nvSpPr>
        <p:spPr>
          <a:xfrm>
            <a:off x="7610040" y="5733360"/>
            <a:ext cx="3040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13" name="12 Rectángulo"/>
          <p:cNvSpPr/>
          <p:nvPr/>
        </p:nvSpPr>
        <p:spPr>
          <a:xfrm>
            <a:off x="1691680" y="1628800"/>
            <a:ext cx="5976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Ploidy</a:t>
            </a:r>
            <a:r>
              <a:rPr lang="en-US" sz="1600" dirty="0" smtClean="0"/>
              <a:t>: The number of sets of chromosomes within a cell or organism</a:t>
            </a:r>
          </a:p>
        </p:txBody>
      </p:sp>
      <p:sp>
        <p:nvSpPr>
          <p:cNvPr id="111618" name="AutoShape 2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620" name="AutoShape 4" descr="data:image/jpeg;base64,/9j/4AAQSkZJRgABAQAAAQABAAD/2wCEAAkGBxISEBUUEhQUFBUXFhwUFhcXFBQXGBQYFxQYFxUXFRUYHCggGBolHhYUIjEhJSksLi4uFx8zODMsNygtLisBCgoKDg0OGxAQGywkHx4sMiwsLCwsLCwsLCwvLCwvLCwsLCwsLCwsLCwsLCwsLCwsLCwsKywsLCw3LDcsNywsLP/AABEIAIgA8AMBIgACEQEDEQH/xAAbAAABBQEBAAAAAAAAAAAAAAAAAQIEBQYDB//EAEMQAAEEAQICBggDBwEGBwAAAAEAAgMRBBIhBTEGEyJBUXEUMmFygZGxsiMzoSQ0QlJiwfCCFUNzwtHhBxclNWOSov/EABoBAQADAQEBAAAAAAAAAAAAAAABAgMEBQb/xAAqEQACAgEDAgMJAQAAAAAAAAAAAQIRAxITITEyBSJRBBQjM0FhcYHw4f/aAAwDAQACEQMRAD8A9vtBSLAcJ4b6TkTgyPZoNgg95keN78lZKyk56aVdTfE+KVYI8RcIsjHnJk0DsuBp2zgDufMFT4OkbYIYWdW+QGMEEuGomyACK9iaGUWVfU1rnACyQAhrgeW6yedx0T408bmGORrbLSeYsXRXHhnHm42JE3SZHu1U0Hu1kDxU6HRO6r+xsyULLZPHWTY87JGOY9re1HqF14g13eFLji9IWY+LC1rXyOcDQJFinVuQPHkAE0Mndia3WLqxfhe/yTliuCZHWcSc8tLCWutp5jZuxU3pQTLkY0HJpdrdR50dvofmo080Qslxs1CFkOP8OmZ1k5yXAXbGC+/kLvn8E6PpUWQxOkYXF7SSQQL0u0ggVvanTatE7qT5VGsLgltZ3A4u3LEkD2GN+k9km7Fc+4gjZdOh2W6TGAdu5jjHfjQFfVRprqSppvgvSUmpFpFUuLaEihcZP7PL3dg/RCHwTkLC8O43G3CfE9zusIdp9Y8+W6lcG4rJDiNIjfKTI5vM9muVnfZXcGZbqZsLRaz0PSlroZH6CHx1bNXcTVh1eK4Q9MGkguic2Mmg8na+/u3CKLLbsDTh4OwINc9+SFi8LKZFn5EjvVDXE137tqvmp2P0tBIL4XMjJ0h92LHPu7vYjgyI5YtcmltI94HMgeZpZPFzYoszJf2xTSSLBa6i3cbczYr4qr6RcaOTCPwnMAcS112HbG965qVBsPMqPQkLM9MJ3DFjY00ZC1t/Af8AUJczjwxnjHbE55a1rW071jXKqv4qqiyXkS4ZpEqy+VxFmXiSkNLHx9qr3aRyIIVzwjLMsEbzzLd/MbH6JpZKmm+CytYPCdlY085ZjveXmgaNCnuII8fWW6pFIpUJw1V9jDM4HP1M8sjblfQDBu7dwc8mu87bexRZw+OXE7BL2sbTDsSQ92y9CKr8rg8ckzJnFwcyqo7Grqx8VZT9TOWHjgynoORO+ed0TmWwhrSDbiSKAB8AOaIOFTxsx5xG5zo71R12vWNH9Vu0KNbJ2UYQ8OyJnTzuicy2ENYR2nE0NhzqhzQ3hk0TYJ2xOc5l6mUdQp50mh4glbtCbjGyjJcEhndnGaWJ0Yc1x35Cw0AX47KXx5ujMxZT6uoxk9wPd9StFa5zwteKe0OHOiLFjko1clnj4oxHH2ZU8vbhkMbHEBrQaI5et334rtnQTSuxHejuYGnSWgbMDZG1fgKtbQlAU6/RFdq23fUy3VPi4hLM5rhGGOOr+E9kd/jspHQaIjGLj/G8uHlQbf6FXskbXNLXAEHYgjY+YSxRhoDWgADYACgFDlaLLHTOiE20Wqmg5Q+Lxl0EjWiyWEAe2lKtCEMyfCuDD0F+uECXt6dTBr/p5qqfwuf0eK45CwPdrjAIdu4G6HiAd916ChXU2ZPCjzxmFIyPIL4nRtLG0D3fiA1ffsnubkZGPDAyEhosh/8ACbsWTyAAJW3z8Vs0Zjfek+HMd6MHFbDG2Nt00VvzPfup3OCuz9+DJ/7EldPO3S4As7DyOy4gt00fbRUfIx8qWGPFEDm6Lt59XvF3yoWfG1vLSWo3GW2UYscDkdPOzSQ0spjyDTiC0jf20oebHlSY7IfR3gRXvRtxO2wW/CRNxkbCM90whPo0T6/Lc0keGw5/JI7He7ibZQxxj03rrbdnitBIwOBDgCDsQQKPmERxhoDWgADYAcgo1Oi7x2zGQMfBFmOka5gcA1pcKDiXP5b77UtL0diLMWIEUdN//btV+oUvIx2SCntDhzoiwuqOViOPSzshJaCVU0InFcoxROeNyBsO6yaFqkh4pI1zCXFwLg0g1RsgbbbVas+kX7s//T9wWef/ALv/AIjfvaspNpnVghFxdosc3iUhle0OLWttorvoCySp2HxI+iulfuWB1/1ab7vbsqab8+b33f2U3BiL8GVo3J1gDxPgpg7kMsIrGqRDbxmZrWvc69xqbQqidwB3KRncUlMsjWuLGsOkUBuRzJv6Ko0642Ab6nAD5hTMttTz3/MT8CBRXpOEdVUclmh4TlukgD3Vq3Bocy0867rXNsryNWs2dx4D2UmcBaRii9r1EeRJopYPUHl/YLwvEskoSSg66muNX1HnJc8iiQAAdjV2AflupGFKTqBNlpG/sIsX496gYn/K37ApWCe3J5t+0rLDmm/aXFvj/BKK02TkJloteoZjrRqTUiAdqRqTbRaAdqSFJaLQWZbKndJNJq3DXOa0WQABtsFdcCmc+FpcbIJbfjTq/wCioT+bL77vqVc9HD+B/rf9xWUH5jrzRSxqigknMhkc4n1nAbnsgOIFeHILR8OynHFa927tBJvvLb5/JZ2WLQ6Vvg51fE6v7q/xYtGIG/8AxH9Wk/3XbnSUFRxjdHYLv4tN6u8mr59ysYJNTWu7y0OPxF/3UG/wz7h+1SsP8tnuN+0LwvDZN3bNsiokWkSWi16pkLSKTbRaA7pLTbQgK/pCf2d/w+4LPOO0f/Eb9wWl4w0GCSzQ0k35bj9aVBigF8QO3bHzG9fMUsprlHXglUGE3583vn+yncPnLMKR42LesIPge5RcwAZElb7gn2Etsj6fNd9AHDn0btjifMncfBTBeYZZfDX6KfrNDGOH8JB/Uf8AdSsx+rImJ7naR5DkoWT+UP8AO8KXkfnz++5eq15rOMveAvJxm+zU0eQJpELqjB/pv9Fz6OurHB8C4/radEy468RfxItfPeLJKcfyzXGLA2jX9LPsCk4Q7Uh9rR8m/wDdcGy6n6j/ACt/Uaj9V3w3esPB1/MLDAo+9Pn+omXYSbRaLQvXMgtFoTSgHITUIByS0iEBlT+bL77vqVc9HPyB7zj/APpVWVXpEunle/nQ1fUfqrjghHUsrw387NrKHczrzS+GjMsfqMh8Xu+4haLhBL8Rg7ywt+oWaxzs/wB5/wB5Wi4NJpw2nwYT8i4r0PaF5DjH6x1V/wBNfGqU+JulrW+DQPkK/soBb+FX9N/Gr+qmxv1NafFoPzFr5/w2vMa5TpaLTEWvVMh9otMtKhKO1pCktFoCBx4/s7/h9wVBqI6sj+dv3BX3H/3d/wAPuCoHcme+37gspdUdns/YzvO78eX3z+my7xn/ANPm/wBf1Ciy/ny++5SI/wD2+byf9VOPvJzfKX6KnJ/KH+d4Uub86f33KJk/lD/PBS5vzpvfK9Z9TgLjgB/Zvi5d4fVHl/ZR+A/u3xcu8TuxfdXNfN+Lr4if5Nsf1GYnL4N+wKRh+vJ5t+0qPiitu/S37RyXfE9aQ+1o+TTaxwJ+9P8AvoWl2ktCZaLXsGDHWltMtFoQLqRqTbRaAdaLTbRaEmXv8WX33fVXHR4/gi/53fcVS/72X33fUq46Pn8L/W77isoPzM7c/wAtfoz2Pyf7zvvKvuGfuQ9x3/MqDGPZf7zvvK0HCG3iNA72uHzLgvQ9o7P70OIkH8s+4ftXbEP4bPcb9oUQzt0EXvWmu+6qqUuFtMaDzDQD5gAFfP8AhsWrtG2VnTUjUkQvVMBbQUiS0BISWmIQmiHxwE4763qj8ARaogL6sDe3ivgQtTa5R4zGm2tAPiFWUbZtjzaItGem2nlvbtE/A8j5KQ0Vw+X2h5HlauZsdj/WaDW26jcc/dpfcKmEakJ5tUFEzGSfwv8APEKXMfxpvfcomT+V/niFKl/Om99y9JvkwLro6fwB7zvqpnozLvSL/wA7lA6PH8Ae876qyJXDmSc3fqTYksLXesLTmAAUNgE20LOldix1pbTEWpA4uTbQhCAtFoRaALS2ktNJQGdyIyyWTVtbi4e0E923NXHBYS2IWKJJdXmbUq0rSqqKXJtPM5Rox2N6r/ed95Wi4Ef2ePyP3FZ7H5P9533lX/A/3ePyP3FdufsRiWG13W/j3/NFpqLXISPtJabaLQgW0WkQgO5KbaLSEoTYto1JAvNOJ8ezo8riM8c8XUYvVRiNzHEdvdxHaFEA7uo8x4ID0y0yeMOaWu3BBB8ivNf/ADHmc6XTG3Sx75xbST6HHGC1539aR7hR8L8FddFukWXJmCDIMD9eK3LHVBw6jW7aN7iTq2PrbckBcx8E3Ac8FoN8qJrcD2ea6ZXCbe5zHAavWBF0fEUsMenuWxsjZAwZJnZjtgELycfXrcJHOD/xwWMsBtWdl0HFuKS5WHG58cLtE072FhaJmRPDWa26+zqB2F9k7m1puy9QeiYeOI2BgNgd57yTdrsAsNwfpfMMLMyMrSZMb18dsbo3QuokMc8uOsHs9oeBVB0j6U54x8mB74S92NFK18LXDq/SHhnU+sbcdWzr+Co3fLB6u1wPIg+RB+iVVPRrhIxMWOAaLY2ndW0taXfxHSSTZKs7UEDrSFyS0iAdqRqTUIB1pCkQgBCE2WQNa5x5NBcfIAk18kA5LS8yHT3KY2OaQQGPIx55442B2uARAdW6V5NO1E8qHJJJ07zoNfXshe/0eCSNrGubokyH6WNeSTYo3t4ISb+fhcbnEmxq3cAQA49/kprWgAAbAbD4LI4XF+I+g5EjoWvnY4iAaOq64UO06IuJaQdXZuzSz7+nOXI2OPFLJ5XROnc9uM8A9rSyHqy/sb3by6vYpcmwen2i1hejnE8uTNzpZ5G9Tjtax0LQTTxF1jgx11Y3BNb7cqVYem+Z1bZHHHDcjFmyY2ta4uxhHWgyOvt6r8BRCgHpgcDyINc9xt5pVlv/AA54QcbAjD9JklAmkc0EFxeA4aySdT6qz3rT2hApSJCUiA72ktNQT8fZ4+AQHHiOdHBE6WV2mNg1OdWwA79vNQhwTEk6x/UsPpDR1pLd5W0C3WPkvL5Zn5eC5skuS7Nnmjx5o3CQRwNkm5NjrTs1vPnXNTIBlvyBix5GXHG/iEjWyFzi9sMMAEnacK0lzgAOVhCT0uPhUDXPcImansETzpHaY0U1h9gHcufDej+NjscyCCOJsnrhra12Ko+OxO3tXm8GflelNDZMr0iLLLTETIYo8KFvOSxpeXgXr52dlGw25ZZC6TIzBqwZ8mYB7wBbvwY2itj5boD0lnRHBbC6EYsIjc4OczRs5zdgSedjf5pzui+ERGDjRVG1zGdnZrXg6mj2Gz815nmZ+aY2xSSZQnbiwHDbFrHXTPvrHSECnVtYdsFLy+LZjZs10T5ciRmOSxzDM1mM4AMkjMBGlzrDnBw3QHpGDwTGhhdDFDGyJ3rMDRT72Ood+y4YvRjDjjMcePE1mtshaGbFzDbHHxo8l5y3IynF0eJkZbseaXGiZM90jn9aXash8ZeLDQ0bj1Qdk7BOWJInRzZT9XEJ2xRve8t6mJjies/m1v0UTsOQQHrfmkK8a4XxLKkgnlkzXwSOi0SAjIeGyvf2S5hbphIALaaO8L0boRMX4EL3MljLmlxbNI6R435l7+0Qe4FAX6CkRaEBaLTSUWgHWi020WgHKJBxKJ80sLHXJEGmQUeyH3os1W4BWU6c5xbk4sUsk0OLI2QyvhD9TnigyMvYCWDclZrHhlGT6RG+dhl4k2IDU7SYMaMh7pQRbrDSN/FCT0KHotgsEgZjQgSipAGgaxd0fZ7Au83BMZ/Wa4Y3da1rJLbetrPUafLuXmsE+U3Fxp8ifKEWVM70hwc+8aAFzo2M0jU3UbBf3UAmxTZj42tkly2RMx8rIHaeJXxF4bitkfzLqB9qA9HHRzE9H9G9Hj6i9XV6ezqvn52ueV0VwZGxsfiwubENMYMY7I50B4WvOZcniEEb3Ry5EknoELpS7U8MdK+tTGcrYy+W+26M3PlZBkGHJyfRjJH6P1xm15JY1xyGRyga4w7UwD28kB6ljcMhjkklZGxsktdY4DeTTdavHmVDx+i+FG2RrMaJrZRpkpvrjnRPgvO+K5+U5742nMinayBuBCHSO1F4uWSZ9VJWwOvlXtUojLnyIXekZLOu4hMymOcGMx4WVIar+IjYnl3ID1JoqgByFAeFCgEp/wA2+a8U/wBpZpx8dj5Zo4XsmeyR75w7UZaiD3sBe4taBTTQOorT9H8iX/axjfLLkhsQGoGWJsDmNDXNmiI0P1myDz2QHoVotCEIOqEIQBqRqQhABem60IQBrRqQhAFoLkiEAaihCEAlotKhAJaQlCEAIQhAAKLSoQCWi0IQBaLSoQCWi0IQBqKLQhACEIQH/9k="/>
          <p:cNvSpPr>
            <a:spLocks noChangeAspect="1" noChangeArrowheads="1"/>
          </p:cNvSpPr>
          <p:nvPr/>
        </p:nvSpPr>
        <p:spPr bwMode="auto">
          <a:xfrm>
            <a:off x="155575" y="-776288"/>
            <a:ext cx="28575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204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/>
        </p:nvSpPr>
        <p:spPr bwMode="auto">
          <a:xfrm>
            <a:off x="6793388" y="5289469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1" name="Rectangle 87"/>
          <p:cNvSpPr>
            <a:spLocks noChangeArrowheads="1"/>
          </p:cNvSpPr>
          <p:nvPr/>
        </p:nvSpPr>
        <p:spPr bwMode="auto">
          <a:xfrm>
            <a:off x="6760073" y="5351391"/>
            <a:ext cx="43007" cy="24903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1" name="22 Grupo"/>
          <p:cNvGrpSpPr/>
          <p:nvPr/>
        </p:nvGrpSpPr>
        <p:grpSpPr>
          <a:xfrm>
            <a:off x="683568" y="228600"/>
            <a:ext cx="8460432" cy="752128"/>
            <a:chOff x="228600" y="228600"/>
            <a:chExt cx="8915400" cy="753480"/>
          </a:xfrm>
        </p:grpSpPr>
        <p:sp>
          <p:nvSpPr>
            <p:cNvPr id="679" name="CustomShape 1"/>
            <p:cNvSpPr/>
            <p:nvPr/>
          </p:nvSpPr>
          <p:spPr>
            <a:xfrm>
              <a:off x="228600" y="228600"/>
              <a:ext cx="8915400" cy="753480"/>
            </a:xfrm>
            <a:prstGeom prst="rect">
              <a:avLst/>
            </a:prstGeom>
            <a:solidFill>
              <a:srgbClr val="0FA1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3"/>
            <p:cNvSpPr/>
            <p:nvPr/>
          </p:nvSpPr>
          <p:spPr>
            <a:xfrm>
              <a:off x="1580520" y="381000"/>
              <a:ext cx="70300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000" strike="noStrike" dirty="0" smtClean="0">
                  <a:solidFill>
                    <a:srgbClr val="FFFFFF"/>
                  </a:solidFill>
                  <a:latin typeface="Arial"/>
                </a:rPr>
                <a:t>Introduction: </a:t>
              </a:r>
              <a:r>
                <a:rPr lang="en-US" sz="2000" dirty="0" smtClean="0">
                  <a:solidFill>
                    <a:schemeClr val="bg1"/>
                  </a:solidFill>
                </a:rPr>
                <a:t>General notions and challenges</a:t>
              </a:r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</p:grpSp>
      <p:pic>
        <p:nvPicPr>
          <p:cNvPr id="21" name="20 Imagen" descr="dna-l.jpg"/>
          <p:cNvPicPr>
            <a:picLocks noChangeAspect="1"/>
          </p:cNvPicPr>
          <p:nvPr/>
        </p:nvPicPr>
        <p:blipFill>
          <a:blip r:embed="rId3" cstate="print"/>
          <a:srcRect l="1829" t="2941" r="2151" b="2941"/>
          <a:stretch>
            <a:fillRect/>
          </a:stretch>
        </p:blipFill>
        <p:spPr>
          <a:xfrm>
            <a:off x="3059832" y="2718000"/>
            <a:ext cx="3779912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32483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9723</TotalTime>
  <Words>1537</Words>
  <Application>Microsoft Office PowerPoint</Application>
  <PresentationFormat>Presentación en pantalla (4:3)</PresentationFormat>
  <Paragraphs>549</Paragraphs>
  <Slides>69</Slides>
  <Notes>53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1" baseType="lpstr">
      <vt:lpstr>Tema de Office</vt:lpstr>
      <vt:lpstr>Ecuación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Error measure per number of mixtures</vt:lpstr>
      <vt:lpstr>Error measure per number of mixtures</vt:lpstr>
      <vt:lpstr>Error measure per number of mixtures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Mel Martin</dc:creator>
  <cp:lastModifiedBy>Mel Martin</cp:lastModifiedBy>
  <cp:revision>801</cp:revision>
  <dcterms:created xsi:type="dcterms:W3CDTF">2017-01-10T18:55:42Z</dcterms:created>
  <dcterms:modified xsi:type="dcterms:W3CDTF">2017-04-12T00:16:13Z</dcterms:modified>
</cp:coreProperties>
</file>